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Slides/notesSlide4.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16.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3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3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3.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9" r:id="rId5"/>
  </p:sldMasterIdLst>
  <p:notesMasterIdLst>
    <p:notesMasterId r:id="rId49"/>
  </p:notesMasterIdLst>
  <p:handoutMasterIdLst>
    <p:handoutMasterId r:id="rId50"/>
  </p:handoutMasterIdLst>
  <p:sldIdLst>
    <p:sldId id="831" r:id="rId6"/>
    <p:sldId id="945" r:id="rId7"/>
    <p:sldId id="946" r:id="rId8"/>
    <p:sldId id="1000" r:id="rId9"/>
    <p:sldId id="906" r:id="rId10"/>
    <p:sldId id="952" r:id="rId11"/>
    <p:sldId id="1002" r:id="rId12"/>
    <p:sldId id="948" r:id="rId13"/>
    <p:sldId id="953" r:id="rId14"/>
    <p:sldId id="954" r:id="rId15"/>
    <p:sldId id="1003" r:id="rId16"/>
    <p:sldId id="908" r:id="rId17"/>
    <p:sldId id="999" r:id="rId18"/>
    <p:sldId id="955" r:id="rId19"/>
    <p:sldId id="956" r:id="rId20"/>
    <p:sldId id="911" r:id="rId21"/>
    <p:sldId id="1007" r:id="rId22"/>
    <p:sldId id="931" r:id="rId23"/>
    <p:sldId id="932" r:id="rId24"/>
    <p:sldId id="825" r:id="rId25"/>
    <p:sldId id="917" r:id="rId26"/>
    <p:sldId id="988" r:id="rId27"/>
    <p:sldId id="989" r:id="rId28"/>
    <p:sldId id="916" r:id="rId29"/>
    <p:sldId id="933" r:id="rId30"/>
    <p:sldId id="969" r:id="rId31"/>
    <p:sldId id="970" r:id="rId32"/>
    <p:sldId id="991" r:id="rId33"/>
    <p:sldId id="992" r:id="rId34"/>
    <p:sldId id="996" r:id="rId35"/>
    <p:sldId id="997" r:id="rId36"/>
    <p:sldId id="995" r:id="rId37"/>
    <p:sldId id="973" r:id="rId38"/>
    <p:sldId id="961" r:id="rId39"/>
    <p:sldId id="962" r:id="rId40"/>
    <p:sldId id="1005" r:id="rId41"/>
    <p:sldId id="1006" r:id="rId42"/>
    <p:sldId id="927" r:id="rId43"/>
    <p:sldId id="1001" r:id="rId44"/>
    <p:sldId id="1358" r:id="rId45"/>
    <p:sldId id="1359" r:id="rId46"/>
    <p:sldId id="828" r:id="rId47"/>
    <p:sldId id="1004" r:id="rId4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7" clrIdx="1">
    <p:extLst>
      <p:ext uri="{19B8F6BF-5375-455C-9EA6-DF929625EA0E}">
        <p15:presenceInfo xmlns:p15="http://schemas.microsoft.com/office/powerpoint/2012/main" userId="Bickford, Abigail R Dr CTR US USA MEDCOM PHC" providerId="None"/>
      </p:ext>
    </p:extLst>
  </p:cmAuthor>
  <p:cmAuthor id="2" name="Bickford, Abigail R Dr CTR US USA MEDCOM PHC" initials="BARDCUUMP" lastIdx="20" clrIdx="2">
    <p:extLst>
      <p:ext uri="{19B8F6BF-5375-455C-9EA6-DF929625EA0E}">
        <p15:presenceInfo xmlns:p15="http://schemas.microsoft.com/office/powerpoint/2012/main" userId="S-1-5-21-420750453-732723933-745807249-3560043" providerId="AD"/>
      </p:ext>
    </p:extLst>
  </p:cmAuthor>
  <p:cmAuthor id="3" name="Bickford, Abigail R Dr CTR US USA MEDCOM PHC" initials="BARDCUUMP [2]" lastIdx="1" clrIdx="3">
    <p:extLst>
      <p:ext uri="{19B8F6BF-5375-455C-9EA6-DF929625EA0E}">
        <p15:presenceInfo xmlns:p15="http://schemas.microsoft.com/office/powerpoint/2012/main" userId="S-1-5-21-3923692831-1208425469-611280938-7035463" providerId="AD"/>
      </p:ext>
    </p:extLst>
  </p:cmAuthor>
  <p:cmAuthor id="4" name="Mitchell, Rachel M CIV  PHC MEDCOM PHC (MHS)" initials="RMM" lastIdx="1" clrIdx="4">
    <p:extLst>
      <p:ext uri="{19B8F6BF-5375-455C-9EA6-DF929625EA0E}">
        <p15:presenceInfo xmlns:p15="http://schemas.microsoft.com/office/powerpoint/2012/main" userId="Mitchell, Rachel M CIV  PHC MEDCOM PHC (MHS)" providerId="None"/>
      </p:ext>
    </p:extLst>
  </p:cmAuthor>
  <p:cmAuthor id="5" name="Barton, Richard A Jr CIV USARMY MEDCOM PHC (US)" initials="BRAJCUMP(" lastIdx="1" clrIdx="5">
    <p:extLst>
      <p:ext uri="{19B8F6BF-5375-455C-9EA6-DF929625EA0E}">
        <p15:presenceInfo xmlns:p15="http://schemas.microsoft.com/office/powerpoint/2012/main" userId="S-1-5-21-3923692831-1208425469-611280938-328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3D7"/>
    <a:srgbClr val="DCE0E5"/>
    <a:srgbClr val="A68077"/>
    <a:srgbClr val="CDC4BF"/>
    <a:srgbClr val="D9D7D8"/>
    <a:srgbClr val="E0E1E6"/>
    <a:srgbClr val="E1E2E7"/>
    <a:srgbClr val="D2D7DD"/>
    <a:srgbClr val="CDD2D8"/>
    <a:srgbClr val="708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4" autoAdjust="0"/>
    <p:restoredTop sz="93742" autoAdjust="0"/>
  </p:normalViewPr>
  <p:slideViewPr>
    <p:cSldViewPr snapToGrid="0">
      <p:cViewPr varScale="1">
        <p:scale>
          <a:sx n="55" d="100"/>
          <a:sy n="55" d="100"/>
        </p:scale>
        <p:origin x="1476"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7468"/>
    </p:cViewPr>
  </p:sorterViewPr>
  <p:notesViewPr>
    <p:cSldViewPr snapToGrid="0">
      <p:cViewPr varScale="1">
        <p:scale>
          <a:sx n="47" d="100"/>
          <a:sy n="47" d="100"/>
        </p:scale>
        <p:origin x="271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46039" y="3620141"/>
            <a:ext cx="6857999" cy="3959754"/>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Fighting Stigma Module</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for DA Civilians</a:t>
            </a:r>
            <a:endParaRPr lang="en-US" altLang="en-US" sz="2400" b="1" i="1" dirty="0">
              <a:solidFill>
                <a:srgbClr val="FFC422"/>
              </a:solidFill>
              <a:latin typeface="Franklin Gothic Medium" charset="0"/>
              <a:ea typeface="Franklin Gothic Medium" charset="0"/>
              <a:cs typeface="Franklin Gothic Medium" charset="0"/>
            </a:endParaRP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September 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3ABDDAB3-9246-660C-08F4-2641B4707B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58837" y="19258"/>
            <a:ext cx="1278485"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188BDEE3-BD9A-631E-015C-B117C4CBC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5" y="84581"/>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47062" y="532690"/>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278100"/>
            <a:ext cx="5628552" cy="5844396"/>
          </a:xfrm>
          <a:prstGeom prst="rect">
            <a:avLst/>
          </a:prstGeom>
        </p:spPr>
      </p:pic>
      <p:sp>
        <p:nvSpPr>
          <p:cNvPr id="2" name="TextBox 1">
            <a:extLst>
              <a:ext uri="{FF2B5EF4-FFF2-40B4-BE49-F238E27FC236}">
                <a16:creationId xmlns:a16="http://schemas.microsoft.com/office/drawing/2014/main" id="{3B970C3B-49AD-D0F9-C7FB-5D415D743FFA}"/>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358084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9725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200" kern="0" dirty="0">
                <a:solidFill>
                  <a:prstClr val="black"/>
                </a:solidFill>
                <a:latin typeface="Garamond" pitchFamily="18" charset="0"/>
              </a:rPr>
              <a:t> </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90810599"/>
              </p:ext>
            </p:extLst>
          </p:nvPr>
        </p:nvGraphicFramePr>
        <p:xfrm>
          <a:off x="225768" y="3371184"/>
          <a:ext cx="4043177" cy="469565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6020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impact of fighting stigma and building protective factors.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9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950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the </a:t>
                      </a:r>
                      <a:r>
                        <a:rPr lang="en-US" sz="1100" b="0" dirty="0">
                          <a:solidFill>
                            <a:schemeClr val="tx1"/>
                          </a:solidFill>
                          <a:latin typeface="Arial" panose="020B0604020202020204" pitchFamily="34" charset="0"/>
                          <a:cs typeface="Arial" panose="020B0604020202020204" pitchFamily="34" charset="0"/>
                        </a:rPr>
                        <a:t>ACE Base + 1 suicide prevention and intervention training,</a:t>
                      </a:r>
                      <a:r>
                        <a:rPr lang="en-US" sz="1100" b="0" baseline="0" dirty="0">
                          <a:solidFill>
                            <a:schemeClr val="tx1"/>
                          </a:solidFill>
                          <a:latin typeface="Arial" panose="020B0604020202020204" pitchFamily="34" charset="0"/>
                          <a:cs typeface="Arial" panose="020B0604020202020204" pitchFamily="34" charset="0"/>
                        </a:rPr>
                        <a:t> specifically </a:t>
                      </a:r>
                      <a:r>
                        <a:rPr lang="en-US" sz="1100" b="0" i="0" baseline="0" dirty="0">
                          <a:solidFill>
                            <a:schemeClr val="tx1"/>
                          </a:solidFill>
                          <a:latin typeface="Arial" panose="020B0604020202020204" pitchFamily="34" charset="0"/>
                          <a:cs typeface="Arial" panose="020B0604020202020204" pitchFamily="34" charset="0"/>
                        </a:rPr>
                        <a:t>the </a:t>
                      </a:r>
                      <a:r>
                        <a:rPr lang="en-US" sz="1100" b="0" i="1" baseline="0" dirty="0">
                          <a:solidFill>
                            <a:schemeClr val="tx1"/>
                          </a:solidFill>
                          <a:latin typeface="Arial" panose="020B0604020202020204" pitchFamily="34" charset="0"/>
                          <a:cs typeface="Arial" panose="020B0604020202020204" pitchFamily="34" charset="0"/>
                        </a:rPr>
                        <a:t>Fighting Stigma </a:t>
                      </a:r>
                      <a:r>
                        <a:rPr lang="en-US" sz="1100" b="0" baseline="0" dirty="0">
                          <a:solidFill>
                            <a:schemeClr val="tx1"/>
                          </a:solidFill>
                          <a:latin typeface="Arial" panose="020B0604020202020204" pitchFamily="34" charset="0"/>
                          <a:cs typeface="Arial" panose="020B0604020202020204" pitchFamily="34" charset="0"/>
                        </a:rPr>
                        <a:t>module. </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093">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0" baseline="0" dirty="0">
                          <a:solidFill>
                            <a:schemeClr val="tx1"/>
                          </a:solidFill>
                          <a:latin typeface="Arial" panose="020B0604020202020204" pitchFamily="34" charset="0"/>
                          <a:cs typeface="Arial" panose="020B0604020202020204" pitchFamily="34" charset="0"/>
                        </a:rPr>
                        <a:t>State the impact of stigma and that active participation in today’s training can help participants develop tactics to fight stigma and build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57485002"/>
                  </a:ext>
                </a:extLst>
              </a:tr>
              <a:tr h="12381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Stigma has negative impacts. It’s not just about hurting someone’s feelings—stigma can undermine trust within individual relationships and groups or communities.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Actively participating in today’s discussions about stigma and working with fellow participants through the practical exercises can help you develop tactics to fight stigma and also help to build protective factors within yourself and others.</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This is a natural transition to the next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916356"/>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2" name="Rectangle 11"/>
          <p:cNvSpPr/>
          <p:nvPr/>
        </p:nvSpPr>
        <p:spPr>
          <a:xfrm>
            <a:off x="4055878" y="861299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1121D26-D327-7212-D7DF-724DC4F18B7A}"/>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615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816234530"/>
              </p:ext>
            </p:extLst>
          </p:nvPr>
        </p:nvGraphicFramePr>
        <p:xfrm>
          <a:off x="253637" y="3260802"/>
          <a:ext cx="4043177" cy="589211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9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Discuss challenges that a person may face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that could interfere with implementing the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ASK, CARE, ESCORT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154413"/>
                  </a:ext>
                </a:extLst>
              </a:tr>
              <a:tr h="34063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Share</a:t>
                      </a:r>
                      <a:r>
                        <a:rPr lang="en-US" sz="1100" b="1" baseline="0" dirty="0">
                          <a:solidFill>
                            <a:schemeClr val="tx1"/>
                          </a:solidFill>
                          <a:latin typeface="Arial" panose="020B0604020202020204" pitchFamily="34" charset="0"/>
                          <a:cs typeface="Arial" panose="020B0604020202020204" pitchFamily="34" charset="0"/>
                        </a:rPr>
                        <a:t> the reality about many service members not seeking help when needed.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5312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Many service members who have reported suicidal</a:t>
                      </a:r>
                      <a:r>
                        <a:rPr lang="en-US" sz="1100" b="0" i="0" kern="1200" baseline="0" dirty="0">
                          <a:solidFill>
                            <a:schemeClr val="dk1"/>
                          </a:solidFill>
                          <a:effectLst/>
                          <a:latin typeface="Arial" panose="020B0604020202020204" pitchFamily="34" charset="0"/>
                          <a:ea typeface="+mn-ea"/>
                          <a:cs typeface="Arial" panose="020B0604020202020204" pitchFamily="34" charset="0"/>
                        </a:rPr>
                        <a:t> thoughts or a suicide attempt since joining the military have indicated that they did not talk to anyone or seek help.</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1" kern="1200" baseline="0" dirty="0">
                          <a:solidFill>
                            <a:schemeClr val="dk1"/>
                          </a:solidFill>
                          <a:effectLst/>
                          <a:latin typeface="Arial" panose="020B0604020202020204" pitchFamily="34" charset="0"/>
                          <a:ea typeface="+mn-ea"/>
                          <a:cs typeface="Arial" panose="020B0604020202020204" pitchFamily="34" charset="0"/>
                        </a:rPr>
                        <a:t>NOTE</a:t>
                      </a:r>
                      <a:r>
                        <a:rPr lang="en-US" sz="1100" b="0" i="1" kern="1200" baseline="0" dirty="0">
                          <a:solidFill>
                            <a:schemeClr val="dk1"/>
                          </a:solidFill>
                          <a:effectLst/>
                          <a:latin typeface="Arial" panose="020B0604020202020204" pitchFamily="34" charset="0"/>
                          <a:ea typeface="+mn-ea"/>
                          <a:cs typeface="Arial" panose="020B0604020202020204" pitchFamily="34" charset="0"/>
                        </a:rPr>
                        <a:t>: This information was included in the notes of the ACE Base module but is used here for engagement purposes.]</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152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r>
                        <a:rPr lang="en-US" sz="1100" b="0" dirty="0">
                          <a:solidFill>
                            <a:schemeClr val="tx1"/>
                          </a:solidFill>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reasons that might contribute to a person not reaching out or seeking help.</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54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lang="en-US" sz="1100" kern="0" dirty="0">
                          <a:solidFill>
                            <a:schemeClr val="tx1"/>
                          </a:solidFill>
                          <a:latin typeface="Arial" panose="020B0604020202020204" pitchFamily="34" charset="0"/>
                          <a:cs typeface="Arial" panose="020B0604020202020204" pitchFamily="34" charset="0"/>
                        </a:rPr>
                        <a:t>What are some reasons that might contribute to a person not reaching out or seeking help?</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Possible examples include</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believing that asking for help is a sign of weakness; feeling ashamed or embarrassed</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scared of ramifications; fear of being labeled or criticized by others</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costs or time commitment</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thinking you can handle the problem on your own (preconceived stereotypes of self-reliance)</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accessibility issues such as finding services accepting new patients and/or within insurance]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157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980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707895" y="341900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TextBox 11">
            <a:extLst>
              <a:ext uri="{FF2B5EF4-FFF2-40B4-BE49-F238E27FC236}">
                <a16:creationId xmlns:a16="http://schemas.microsoft.com/office/drawing/2014/main" id="{03AFAE76-1F44-4906-B986-656F730760C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marL="171450" indent="-171450" defTabSz="916093">
              <a:buFontTx/>
              <a:buChar char="-"/>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0155033F-B17B-B15A-B83F-199D591276E3}"/>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11972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68802432"/>
              </p:ext>
            </p:extLst>
          </p:nvPr>
        </p:nvGraphicFramePr>
        <p:xfrm>
          <a:off x="198437" y="384639"/>
          <a:ext cx="4114800" cy="4329367"/>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07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Briefly explain</a:t>
                      </a:r>
                      <a:r>
                        <a:rPr lang="en-US" sz="1100" b="1" baseline="0" dirty="0">
                          <a:solidFill>
                            <a:schemeClr val="tx1"/>
                          </a:solidFill>
                          <a:latin typeface="Arial" panose="020B0604020202020204" pitchFamily="34" charset="0"/>
                          <a:cs typeface="Arial" panose="020B0604020202020204" pitchFamily="34" charset="0"/>
                        </a:rPr>
                        <a:t> the connection between a person’s behavior (e.g., seeking help), beliefs, and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872403">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A person’s behavior is influenced by their thoughts, beliefs, and emotions.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Judgmental beliefs like “something is wrong with me” or “if I get help, then people will think I’m weak” can lead to emotions like shame and fear, which can then lead to avoidance behaviors.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What can influence a person’s beliefs and their willingness to seek the help they need is stigma.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baseline="0" noProof="0" dirty="0">
                          <a:solidFill>
                            <a:schemeClr val="tx1"/>
                          </a:solidFill>
                          <a:latin typeface="Arial" panose="020B0604020202020204" pitchFamily="34" charset="0"/>
                          <a:cs typeface="Arial" panose="020B0604020202020204" pitchFamily="34" charset="0"/>
                        </a:rPr>
                        <a:t>[</a:t>
                      </a:r>
                      <a:r>
                        <a:rPr lang="en-US" sz="1100" b="1" i="1" baseline="0" noProof="0" dirty="0">
                          <a:solidFill>
                            <a:schemeClr val="tx1"/>
                          </a:solidFill>
                          <a:latin typeface="Arial" panose="020B0604020202020204" pitchFamily="34" charset="0"/>
                          <a:cs typeface="Arial" panose="020B0604020202020204" pitchFamily="34" charset="0"/>
                        </a:rPr>
                        <a:t>NOTE</a:t>
                      </a:r>
                      <a:r>
                        <a:rPr lang="en-US" sz="1100" i="1" baseline="0" noProof="0" dirty="0">
                          <a:solidFill>
                            <a:schemeClr val="tx1"/>
                          </a:solidFill>
                          <a:latin typeface="Arial" panose="020B0604020202020204" pitchFamily="34" charset="0"/>
                          <a:cs typeface="Arial" panose="020B0604020202020204" pitchFamily="34" charset="0"/>
                        </a:rPr>
                        <a:t>: Do not go into any greater depth on stigma, the intent of this slide (i.e., group discussion and explanation of the connection between behavior, beliefs, and stigma) is to set up the purpose of the module, set a foundation, and foreshadow the deeper learning that is forthcoming.]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328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baseline="0" noProof="0" dirty="0">
                          <a:solidFill>
                            <a:schemeClr val="tx1"/>
                          </a:solidFill>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1259588"/>
                  </a:ext>
                </a:extLst>
              </a:tr>
              <a:tr h="585236">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baseline="0" noProof="0" dirty="0">
                          <a:solidFill>
                            <a:schemeClr val="tx1"/>
                          </a:solidFill>
                          <a:latin typeface="Arial" panose="020B0604020202020204" pitchFamily="34" charset="0"/>
                          <a:cs typeface="Arial" panose="020B0604020202020204" pitchFamily="34" charset="0"/>
                        </a:rPr>
                        <a:t>That brings us to the purpose of today’s training.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58341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CE8662C3-0DD1-4480-AA1D-546DCA521A2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53E76E1-7552-14B0-DA95-216C4998539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187719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895749224"/>
              </p:ext>
            </p:extLst>
          </p:nvPr>
        </p:nvGraphicFramePr>
        <p:xfrm>
          <a:off x="212949" y="3320205"/>
          <a:ext cx="4043177" cy="40189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068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provide a brief overview of what the module entails.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215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2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module is to enhance DA Civilians’ ability to recognize and fight stigma and build trust and cohesion to help prevent suicide within their families and communities.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8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 brief overview of what the module entails.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48745045"/>
                  </a:ext>
                </a:extLst>
              </a:tr>
              <a:tr h="14412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 will begin by discussing what stigma is and the impact it can have on help-seeking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each of you will have the opportunity to put the training into practice by using stigma-fighting tactics and the ACE process.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Lastly, we will discuss how taking an active role to fight stigma in yourself, your families, and your communities can help reduce the risk of suicide.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49434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B7C9E71-012F-486C-81AD-167AEC6D9B23}"/>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316F8A35-F907-0AD3-E6AF-16A39B94FF5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
        <p:nvSpPr>
          <p:cNvPr id="4" name="Isosceles Triangle 3">
            <a:extLst>
              <a:ext uri="{FF2B5EF4-FFF2-40B4-BE49-F238E27FC236}">
                <a16:creationId xmlns:a16="http://schemas.microsoft.com/office/drawing/2014/main" id="{FD9244E4-7EBE-46AF-58ED-EA493FD56E87}"/>
              </a:ext>
            </a:extLst>
          </p:cNvPr>
          <p:cNvSpPr/>
          <p:nvPr/>
        </p:nvSpPr>
        <p:spPr>
          <a:xfrm rot="5400000">
            <a:off x="39964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2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89976792"/>
              </p:ext>
            </p:extLst>
          </p:nvPr>
        </p:nvGraphicFramePr>
        <p:xfrm>
          <a:off x="198437" y="384639"/>
          <a:ext cx="4114800" cy="531573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07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87240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Fighting Stigma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DA Civilian might apply ACE and fighting stigma concepts with a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colleagues, friends, and family members.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of having a vested interest in supporting Soldiers and the Army mission.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though, that the concepts, skills, and strategies you learn today can help you provide support to anyone, not just Soldiers.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32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1259588"/>
                  </a:ext>
                </a:extLst>
              </a:tr>
              <a:tr h="585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Let’s start by taking a closer look at what stigma is so that you are more capable of identifying its presence.</a:t>
                      </a:r>
                      <a:endParaRPr lang="en-US" sz="1100" i="0" noProof="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58341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3-B</a:t>
            </a:r>
          </a:p>
        </p:txBody>
      </p:sp>
      <p:sp>
        <p:nvSpPr>
          <p:cNvPr id="8" name="TextBox 7">
            <a:extLst>
              <a:ext uri="{FF2B5EF4-FFF2-40B4-BE49-F238E27FC236}">
                <a16:creationId xmlns:a16="http://schemas.microsoft.com/office/drawing/2014/main" id="{CE8662C3-0DD1-4480-AA1D-546DCA521A2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53E76E1-7552-14B0-DA95-216C4998539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50051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250361864"/>
              </p:ext>
            </p:extLst>
          </p:nvPr>
        </p:nvGraphicFramePr>
        <p:xfrm>
          <a:off x="254000" y="3425902"/>
          <a:ext cx="4043177" cy="518469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5718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Define</a:t>
                      </a:r>
                      <a:r>
                        <a:rPr lang="en-US" sz="1100" b="1" baseline="0" dirty="0">
                          <a:solidFill>
                            <a:schemeClr val="tx1"/>
                          </a:solidFill>
                          <a:latin typeface="Arial" panose="020B0604020202020204" pitchFamily="34" charset="0"/>
                          <a:cs typeface="Arial" panose="020B0604020202020204" pitchFamily="34" charset="0"/>
                        </a:rPr>
                        <a:t> stigma and discuss the two main types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of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154413"/>
                  </a:ext>
                </a:extLst>
              </a:tr>
              <a:tr h="3032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Define stigma</a:t>
                      </a:r>
                      <a:r>
                        <a:rPr lang="en-US" sz="1100" b="1" baseline="0" dirty="0">
                          <a:solidFill>
                            <a:schemeClr val="tx1"/>
                          </a:solidFill>
                          <a:latin typeface="Arial" panose="020B0604020202020204" pitchFamily="34" charset="0"/>
                          <a:cs typeface="Arial" panose="020B0604020202020204" pitchFamily="34" charset="0"/>
                        </a:rPr>
                        <a:t> and state the two main types.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282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dirty="0">
                          <a:solidFill>
                            <a:schemeClr val="dk1"/>
                          </a:solidFill>
                          <a:effectLst/>
                          <a:latin typeface="Arial" panose="020B0604020202020204" pitchFamily="34" charset="0"/>
                          <a:ea typeface="+mn-ea"/>
                          <a:cs typeface="Arial" panose="020B0604020202020204" pitchFamily="34" charset="0"/>
                        </a:rPr>
                        <a:t>[</a:t>
                      </a:r>
                      <a:r>
                        <a:rPr lang="en-US" sz="1100" b="1" i="1" kern="1200" dirty="0">
                          <a:solidFill>
                            <a:schemeClr val="dk1"/>
                          </a:solidFill>
                          <a:effectLst/>
                          <a:latin typeface="Arial" panose="020B0604020202020204" pitchFamily="34" charset="0"/>
                          <a:ea typeface="+mn-ea"/>
                          <a:cs typeface="Arial" panose="020B0604020202020204" pitchFamily="34" charset="0"/>
                        </a:rPr>
                        <a:t>NOTE</a:t>
                      </a:r>
                      <a:r>
                        <a:rPr lang="en-US" sz="1100" b="0" i="1" kern="1200" dirty="0">
                          <a:solidFill>
                            <a:schemeClr val="dk1"/>
                          </a:solidFill>
                          <a:effectLst/>
                          <a:latin typeface="Arial" panose="020B0604020202020204" pitchFamily="34" charset="0"/>
                          <a:ea typeface="+mn-ea"/>
                          <a:cs typeface="Arial" panose="020B0604020202020204" pitchFamily="34" charset="0"/>
                        </a:rPr>
                        <a:t>:</a:t>
                      </a:r>
                      <a:r>
                        <a:rPr lang="en-US" sz="1100" b="0" i="1" kern="1200" baseline="0" dirty="0">
                          <a:solidFill>
                            <a:schemeClr val="dk1"/>
                          </a:solidFill>
                          <a:effectLst/>
                          <a:latin typeface="Arial" panose="020B0604020202020204" pitchFamily="34" charset="0"/>
                          <a:ea typeface="+mn-ea"/>
                          <a:cs typeface="Arial" panose="020B0604020202020204" pitchFamily="34" charset="0"/>
                        </a:rPr>
                        <a:t> Even though stigma was likely discussed earlier, it is still important to provide this clear definition for everyone to be on the same page.]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Stigma is</a:t>
                      </a:r>
                      <a:r>
                        <a:rPr lang="en-US" sz="1100" b="0" i="0" kern="1200" baseline="0" dirty="0">
                          <a:solidFill>
                            <a:schemeClr val="dk1"/>
                          </a:solidFill>
                          <a:effectLst/>
                          <a:latin typeface="Arial" panose="020B0604020202020204" pitchFamily="34" charset="0"/>
                          <a:ea typeface="+mn-ea"/>
                          <a:cs typeface="Arial" panose="020B0604020202020204" pitchFamily="34" charset="0"/>
                        </a:rPr>
                        <a:t> the negative attitude toward people or ideas based on certain characteristics such as one’s mental or physical health or social attributes like gender, sexuality, or race that might distinguish them from others in the group.</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Stigma comes in multiple forms. Two of the main types of stigma are public stigma and self-stigma.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70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public stigma and discuss indicators/signs of public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12701"/>
                  </a:ext>
                </a:extLst>
              </a:tr>
              <a:tr h="14343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dirty="0">
                          <a:solidFill>
                            <a:prstClr val="black"/>
                          </a:solidFill>
                          <a:latin typeface="Arial" panose="020B0604020202020204" pitchFamily="34" charset="0"/>
                          <a:cs typeface="Arial" panose="020B0604020202020204" pitchFamily="34" charset="0"/>
                        </a:rPr>
                        <a:t>Public stigma </a:t>
                      </a:r>
                      <a:r>
                        <a:rPr lang="en-US" sz="1100" dirty="0">
                          <a:solidFill>
                            <a:prstClr val="black"/>
                          </a:solidFill>
                          <a:latin typeface="Arial" panose="020B0604020202020204" pitchFamily="34" charset="0"/>
                          <a:cs typeface="Arial" panose="020B0604020202020204" pitchFamily="34" charset="0"/>
                        </a:rPr>
                        <a:t>is when an individual or a group stereotypes certain characteristics or behaviors, then discriminates against other people displaying those characteristics</a:t>
                      </a:r>
                      <a:r>
                        <a:rPr lang="en-US" sz="1100" baseline="0" dirty="0">
                          <a:solidFill>
                            <a:prstClr val="black"/>
                          </a:solidFill>
                          <a:latin typeface="Arial" panose="020B0604020202020204" pitchFamily="34" charset="0"/>
                          <a:cs typeface="Arial" panose="020B0604020202020204" pitchFamily="34" charset="0"/>
                        </a:rPr>
                        <a:t> or </a:t>
                      </a:r>
                      <a:r>
                        <a:rPr lang="en-US" sz="1100" dirty="0">
                          <a:solidFill>
                            <a:prstClr val="black"/>
                          </a:solidFill>
                          <a:latin typeface="Arial" panose="020B0604020202020204" pitchFamily="34" charset="0"/>
                          <a:cs typeface="Arial" panose="020B0604020202020204" pitchFamily="34" charset="0"/>
                        </a:rPr>
                        <a:t>behaviors.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An example of public stigma might be</a:t>
                      </a:r>
                      <a:r>
                        <a:rPr lang="en-US" sz="1100" baseline="0" dirty="0">
                          <a:solidFill>
                            <a:prstClr val="black"/>
                          </a:solidFill>
                          <a:latin typeface="Arial" panose="020B0604020202020204" pitchFamily="34" charset="0"/>
                          <a:cs typeface="Arial" panose="020B0604020202020204" pitchFamily="34" charset="0"/>
                        </a:rPr>
                        <a:t> a unit stereotyping those who seek help are mentally weak.</a:t>
                      </a:r>
                      <a:endParaRPr lang="en-US" sz="110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759226"/>
                  </a:ext>
                </a:extLst>
              </a:tr>
            </a:tbl>
          </a:graphicData>
        </a:graphic>
      </p:graphicFrame>
      <p:sp>
        <p:nvSpPr>
          <p:cNvPr id="8" name="TextBox 7"/>
          <p:cNvSpPr txBox="1"/>
          <p:nvPr/>
        </p:nvSpPr>
        <p:spPr>
          <a:xfrm>
            <a:off x="0" y="901157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823474" y="3511957"/>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56C4AD4-F9EB-433C-A4AD-8FDA06FFE23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37EAC64D-DEC2-C7C6-353A-AC5D5AF2841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830346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69440279"/>
              </p:ext>
            </p:extLst>
          </p:nvPr>
        </p:nvGraphicFramePr>
        <p:xfrm>
          <a:off x="198437" y="384639"/>
          <a:ext cx="4114800" cy="843686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b="0" dirty="0">
                          <a:solidFill>
                            <a:schemeClr val="tx1"/>
                          </a:solidFill>
                          <a:latin typeface="Arial" panose="020B0604020202020204" pitchFamily="34" charset="0"/>
                          <a:cs typeface="Arial" panose="020B0604020202020204" pitchFamily="34" charset="0"/>
                        </a:rPr>
                        <a:t> What are some signs or indicators of a public stigma being present?</a:t>
                      </a:r>
                    </a:p>
                    <a:p>
                      <a:pPr marL="0" marR="0" indent="0" algn="l" defTabSz="914400" rtl="0" eaLnBrk="1" fontAlgn="base" latinLnBrk="0" hangingPunct="1">
                        <a:lnSpc>
                          <a:spcPct val="100000"/>
                        </a:lnSpc>
                        <a:spcBef>
                          <a:spcPts val="0"/>
                        </a:spcBef>
                        <a:spcAft>
                          <a:spcPts val="600"/>
                        </a:spcAft>
                        <a:buClrTx/>
                        <a:buSzTx/>
                        <a:buFontTx/>
                        <a:buNone/>
                        <a:tabLst/>
                        <a:defRPr/>
                      </a:pPr>
                      <a:r>
                        <a:rPr lang="en-US" sz="1100" b="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b="0" i="1" dirty="0">
                          <a:solidFill>
                            <a:schemeClr val="tx1"/>
                          </a:solidFill>
                          <a:latin typeface="Arial" panose="020B0604020202020204" pitchFamily="34" charset="0"/>
                          <a:cs typeface="Arial" panose="020B0604020202020204" pitchFamily="34" charset="0"/>
                        </a:rPr>
                        <a:t>: Allow for responses. Possible responses may include </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singling someone out</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bullying, hazing</a:t>
                      </a:r>
                      <a:r>
                        <a:rPr lang="en-US" sz="1100" b="0" i="1" baseline="0" dirty="0">
                          <a:solidFill>
                            <a:schemeClr val="tx1"/>
                          </a:solidFill>
                          <a:latin typeface="Arial" panose="020B0604020202020204" pitchFamily="34" charset="0"/>
                          <a:cs typeface="Arial" panose="020B0604020202020204" pitchFamily="34" charset="0"/>
                        </a:rPr>
                        <a:t> or </a:t>
                      </a:r>
                      <a:r>
                        <a:rPr lang="en-US" sz="1100" b="0" i="1" dirty="0">
                          <a:solidFill>
                            <a:schemeClr val="tx1"/>
                          </a:solidFill>
                          <a:latin typeface="Arial" panose="020B0604020202020204" pitchFamily="34" charset="0"/>
                          <a:cs typeface="Arial" panose="020B0604020202020204" pitchFamily="34" charset="0"/>
                        </a:rPr>
                        <a:t>harassment</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labeling someone/group (like “weak” or “crazy”) </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gossiping about others; making unfavorable comments about someone or a group of people</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shunning certain</a:t>
                      </a:r>
                      <a:r>
                        <a:rPr lang="en-US" sz="1100" b="0" i="1" baseline="0" dirty="0">
                          <a:solidFill>
                            <a:schemeClr val="tx1"/>
                          </a:solidFill>
                          <a:latin typeface="Arial" panose="020B0604020202020204" pitchFamily="34" charset="0"/>
                          <a:cs typeface="Arial" panose="020B0604020202020204" pitchFamily="34" charset="0"/>
                        </a:rPr>
                        <a:t> people, rejecting them, being exclusive rather than inclusive</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baseline="0" dirty="0">
                          <a:solidFill>
                            <a:schemeClr val="tx1"/>
                          </a:solidFill>
                          <a:latin typeface="Arial" panose="020B0604020202020204" pitchFamily="34" charset="0"/>
                          <a:cs typeface="Arial" panose="020B0604020202020204" pitchFamily="34" charset="0"/>
                        </a:rPr>
                        <a:t>showing favoritism</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baseline="0" dirty="0">
                          <a:solidFill>
                            <a:schemeClr val="tx1"/>
                          </a:solidFill>
                          <a:latin typeface="Arial" panose="020B0604020202020204" pitchFamily="34" charset="0"/>
                          <a:cs typeface="Arial" panose="020B0604020202020204" pitchFamily="34" charset="0"/>
                        </a:rPr>
                        <a:t>judging someone based on their preferences and/or appearances</a:t>
                      </a:r>
                      <a:r>
                        <a:rPr lang="en-US" sz="1100" b="0" i="1" dirty="0">
                          <a:solidFill>
                            <a:schemeClr val="tx1"/>
                          </a:solidFill>
                          <a:latin typeface="Arial" panose="020B0604020202020204" pitchFamily="34" charset="0"/>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3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self-stigma and discuss indicators/signs of self-stigma.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61378936"/>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1" dirty="0">
                          <a:solidFill>
                            <a:prstClr val="black"/>
                          </a:solidFill>
                          <a:latin typeface="Arial" panose="020B0604020202020204" pitchFamily="34" charset="0"/>
                          <a:cs typeface="Arial" panose="020B0604020202020204" pitchFamily="34" charset="0"/>
                        </a:rPr>
                        <a:t>Self-stigma</a:t>
                      </a:r>
                      <a:r>
                        <a:rPr lang="en-US" sz="1100" dirty="0">
                          <a:solidFill>
                            <a:prstClr val="black"/>
                          </a:solidFill>
                          <a:latin typeface="Arial" panose="020B0604020202020204" pitchFamily="34" charset="0"/>
                          <a:cs typeface="Arial" panose="020B0604020202020204" pitchFamily="34" charset="0"/>
                        </a:rPr>
                        <a:t> </a:t>
                      </a:r>
                      <a:r>
                        <a:rPr lang="en-US" sz="1100" baseline="0" dirty="0">
                          <a:solidFill>
                            <a:prstClr val="black"/>
                          </a:solidFill>
                          <a:latin typeface="Arial" panose="020B0604020202020204" pitchFamily="34" charset="0"/>
                          <a:cs typeface="Arial" panose="020B0604020202020204" pitchFamily="34" charset="0"/>
                        </a:rPr>
                        <a:t>is</a:t>
                      </a:r>
                      <a:r>
                        <a:rPr lang="en-US" sz="1100" dirty="0">
                          <a:solidFill>
                            <a:prstClr val="black"/>
                          </a:solidFill>
                          <a:latin typeface="Arial" panose="020B0604020202020204" pitchFamily="34" charset="0"/>
                          <a:cs typeface="Arial" panose="020B0604020202020204" pitchFamily="34" charset="0"/>
                        </a:rPr>
                        <a:t> buying into the public stigma and applying it to themselves. It occurs when someone perceives a negative attitude toward themselves</a:t>
                      </a:r>
                      <a:r>
                        <a:rPr lang="en-US" sz="1100" baseline="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from others and then internalizes it</a:t>
                      </a:r>
                      <a:r>
                        <a:rPr lang="en-US" sz="1100" baseline="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This process usually results in a person having a negative view of themselves</a:t>
                      </a:r>
                      <a:r>
                        <a:rPr lang="en-US" sz="1100" baseline="0" dirty="0">
                          <a:solidFill>
                            <a:prstClr val="black"/>
                          </a:solidFill>
                          <a:latin typeface="Arial" panose="020B0604020202020204" pitchFamily="34" charset="0"/>
                          <a:cs typeface="Arial" panose="020B0604020202020204" pitchFamily="34" charset="0"/>
                        </a:rPr>
                        <a:t> and commonly experiencing emotions like shame and fear. </a:t>
                      </a:r>
                      <a:endParaRPr lang="en-US" sz="1100" dirty="0">
                        <a:solidFill>
                          <a:prstClr val="black"/>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noProof="0" dirty="0">
                          <a:solidFill>
                            <a:schemeClr val="tx1"/>
                          </a:solidFill>
                          <a:latin typeface="Arial" panose="020B0604020202020204" pitchFamily="34" charset="0"/>
                          <a:cs typeface="Arial" panose="020B0604020202020204" pitchFamily="34" charset="0"/>
                        </a:rPr>
                        <a:t>[ASK] </a:t>
                      </a:r>
                      <a:r>
                        <a:rPr lang="en-US" sz="1100" i="0" noProof="0" dirty="0">
                          <a:solidFill>
                            <a:schemeClr val="tx1"/>
                          </a:solidFill>
                          <a:latin typeface="Arial" panose="020B0604020202020204" pitchFamily="34" charset="0"/>
                          <a:cs typeface="Arial" panose="020B0604020202020204" pitchFamily="34" charset="0"/>
                        </a:rPr>
                        <a:t>What are some signs or indicators</a:t>
                      </a:r>
                      <a:r>
                        <a:rPr lang="en-US" sz="1100" i="0" baseline="0" noProof="0" dirty="0">
                          <a:solidFill>
                            <a:schemeClr val="tx1"/>
                          </a:solidFill>
                          <a:latin typeface="Arial" panose="020B0604020202020204" pitchFamily="34" charset="0"/>
                          <a:cs typeface="Arial" panose="020B0604020202020204" pitchFamily="34" charset="0"/>
                        </a:rPr>
                        <a:t> that </a:t>
                      </a:r>
                      <a:r>
                        <a:rPr lang="en-US" sz="1100" i="0" noProof="0" dirty="0">
                          <a:solidFill>
                            <a:schemeClr val="tx1"/>
                          </a:solidFill>
                          <a:latin typeface="Arial" panose="020B0604020202020204" pitchFamily="34" charset="0"/>
                          <a:cs typeface="Arial" panose="020B0604020202020204" pitchFamily="34" charset="0"/>
                        </a:rPr>
                        <a:t>someone is experiencing self-stigma?</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noProof="0" dirty="0">
                          <a:solidFill>
                            <a:schemeClr val="tx1"/>
                          </a:solidFill>
                          <a:latin typeface="Arial" panose="020B0604020202020204" pitchFamily="34" charset="0"/>
                          <a:cs typeface="Arial" panose="020B0604020202020204" pitchFamily="34" charset="0"/>
                        </a:rPr>
                        <a:t>[</a:t>
                      </a:r>
                      <a:r>
                        <a:rPr lang="en-US" sz="1100" b="1" i="1" noProof="0" dirty="0">
                          <a:solidFill>
                            <a:schemeClr val="tx1"/>
                          </a:solidFill>
                          <a:latin typeface="Arial" panose="020B0604020202020204" pitchFamily="34" charset="0"/>
                          <a:cs typeface="Arial" panose="020B0604020202020204" pitchFamily="34" charset="0"/>
                        </a:rPr>
                        <a:t>NOTE</a:t>
                      </a:r>
                      <a:r>
                        <a:rPr lang="en-US" sz="1100" b="0" i="1" noProof="0" dirty="0">
                          <a:solidFill>
                            <a:schemeClr val="tx1"/>
                          </a:solidFill>
                          <a:latin typeface="Arial" panose="020B0604020202020204" pitchFamily="34" charset="0"/>
                          <a:cs typeface="Arial" panose="020B0604020202020204" pitchFamily="34" charset="0"/>
                        </a:rPr>
                        <a:t>: Allow for responses. Possible </a:t>
                      </a:r>
                      <a:r>
                        <a:rPr lang="en-US" sz="1100" i="1" noProof="0" dirty="0">
                          <a:solidFill>
                            <a:schemeClr val="tx1"/>
                          </a:solidFill>
                          <a:latin typeface="Arial" panose="020B0604020202020204" pitchFamily="34" charset="0"/>
                          <a:cs typeface="Arial" panose="020B0604020202020204" pitchFamily="34" charset="0"/>
                        </a:rPr>
                        <a:t>responses</a:t>
                      </a:r>
                      <a:r>
                        <a:rPr lang="en-US" sz="1100" i="1" baseline="0" noProof="0" dirty="0">
                          <a:solidFill>
                            <a:schemeClr val="tx1"/>
                          </a:solidFill>
                          <a:latin typeface="Arial" panose="020B0604020202020204" pitchFamily="34" charset="0"/>
                          <a:cs typeface="Arial" panose="020B0604020202020204" pitchFamily="34" charset="0"/>
                        </a:rPr>
                        <a:t> may include </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baseline="0" noProof="0" dirty="0">
                          <a:solidFill>
                            <a:schemeClr val="tx1"/>
                          </a:solidFill>
                          <a:latin typeface="Arial" panose="020B0604020202020204" pitchFamily="34" charset="0"/>
                          <a:cs typeface="Arial" panose="020B0604020202020204" pitchFamily="34" charset="0"/>
                        </a:rPr>
                        <a:t>c</a:t>
                      </a:r>
                      <a:r>
                        <a:rPr lang="en-US" sz="1100" i="1" noProof="0" dirty="0">
                          <a:solidFill>
                            <a:schemeClr val="tx1"/>
                          </a:solidFill>
                          <a:latin typeface="Arial" panose="020B0604020202020204" pitchFamily="34" charset="0"/>
                          <a:cs typeface="Arial" panose="020B0604020202020204" pitchFamily="34" charset="0"/>
                        </a:rPr>
                        <a:t>hoosing not to participate</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disclosure concerns</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avoiding others, intentionally</a:t>
                      </a:r>
                      <a:r>
                        <a:rPr lang="en-US" sz="1100" i="1" baseline="0" noProof="0" dirty="0">
                          <a:solidFill>
                            <a:schemeClr val="tx1"/>
                          </a:solidFill>
                          <a:latin typeface="Arial" panose="020B0604020202020204" pitchFamily="34" charset="0"/>
                          <a:cs typeface="Arial" panose="020B0604020202020204" pitchFamily="34" charset="0"/>
                        </a:rPr>
                        <a:t> avoiding groups or social situations</a:t>
                      </a:r>
                      <a:endParaRPr lang="en-US" sz="1100" i="1" noProof="0" dirty="0">
                        <a:solidFill>
                          <a:schemeClr val="tx1"/>
                        </a:solidFill>
                        <a:latin typeface="Arial" panose="020B0604020202020204" pitchFamily="34" charset="0"/>
                        <a:cs typeface="Arial" panose="020B0604020202020204" pitchFamily="34" charset="0"/>
                      </a:endParaRP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talking badly about themselves</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lowering expectations of themselves]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46118"/>
                  </a:ext>
                </a:extLst>
              </a:tr>
              <a:tr h="32935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9060291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noProof="0" dirty="0">
                          <a:solidFill>
                            <a:schemeClr val="tx1"/>
                          </a:solidFill>
                          <a:latin typeface="Arial" panose="020B0604020202020204" pitchFamily="34" charset="0"/>
                          <a:cs typeface="Arial" panose="020B0604020202020204" pitchFamily="34" charset="0"/>
                        </a:rPr>
                        <a:t>Knowing the signs or indicators of stigma can increase</a:t>
                      </a:r>
                      <a:r>
                        <a:rPr lang="en-US" sz="1100" i="0" baseline="0" noProof="0" dirty="0">
                          <a:solidFill>
                            <a:schemeClr val="tx1"/>
                          </a:solidFill>
                          <a:latin typeface="Arial" panose="020B0604020202020204" pitchFamily="34" charset="0"/>
                          <a:cs typeface="Arial" panose="020B0604020202020204" pitchFamily="34" charset="0"/>
                        </a:rPr>
                        <a:t> your ability to </a:t>
                      </a:r>
                      <a:r>
                        <a:rPr lang="en-US" sz="1100" i="0" noProof="0" dirty="0">
                          <a:solidFill>
                            <a:schemeClr val="tx1"/>
                          </a:solidFill>
                          <a:latin typeface="Arial" panose="020B0604020202020204" pitchFamily="34" charset="0"/>
                          <a:cs typeface="Arial" panose="020B0604020202020204" pitchFamily="34" charset="0"/>
                        </a:rPr>
                        <a:t>recognize stigma when it is present within yourself</a:t>
                      </a:r>
                      <a:r>
                        <a:rPr lang="en-US" sz="1100" i="0" baseline="0" noProof="0" dirty="0">
                          <a:solidFill>
                            <a:schemeClr val="tx1"/>
                          </a:solidFill>
                          <a:latin typeface="Arial" panose="020B0604020202020204" pitchFamily="34" charset="0"/>
                          <a:cs typeface="Arial" panose="020B0604020202020204" pitchFamily="34" charset="0"/>
                        </a:rPr>
                        <a:t> or </a:t>
                      </a:r>
                      <a:r>
                        <a:rPr lang="en-US" sz="1100" i="0" noProof="0" dirty="0">
                          <a:solidFill>
                            <a:schemeClr val="tx1"/>
                          </a:solidFill>
                          <a:latin typeface="Arial" panose="020B0604020202020204" pitchFamily="34" charset="0"/>
                          <a:cs typeface="Arial" panose="020B0604020202020204" pitchFamily="34" charset="0"/>
                        </a:rPr>
                        <a:t>another person</a:t>
                      </a:r>
                      <a:br>
                        <a:rPr lang="en-US" sz="1100" i="0" noProof="0" dirty="0">
                          <a:solidFill>
                            <a:schemeClr val="tx1"/>
                          </a:solidFill>
                          <a:latin typeface="Arial" panose="020B0604020202020204" pitchFamily="34" charset="0"/>
                          <a:cs typeface="Arial" panose="020B0604020202020204" pitchFamily="34" charset="0"/>
                        </a:rPr>
                      </a:br>
                      <a:r>
                        <a:rPr lang="en-US" sz="1100" i="0" noProof="0" dirty="0">
                          <a:solidFill>
                            <a:schemeClr val="tx1"/>
                          </a:solidFill>
                          <a:latin typeface="Arial" panose="020B0604020202020204" pitchFamily="34" charset="0"/>
                          <a:cs typeface="Arial" panose="020B0604020202020204" pitchFamily="34" charset="0"/>
                        </a:rPr>
                        <a:t>in your living and working communities.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763764"/>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F0D2AA3B-9724-4790-8833-901A6F6E926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8B11B352-C79A-F89C-C7E2-53AB3F651B7B}"/>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32853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1634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612107156"/>
              </p:ext>
            </p:extLst>
          </p:nvPr>
        </p:nvGraphicFramePr>
        <p:xfrm>
          <a:off x="254000" y="3320205"/>
          <a:ext cx="4043177" cy="53438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7435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impact of stigma on</a:t>
                      </a:r>
                      <a:r>
                        <a:rPr lang="en-US" sz="1100" b="1" baseline="0" dirty="0">
                          <a:solidFill>
                            <a:schemeClr val="tx1"/>
                          </a:solidFill>
                          <a:latin typeface="Arial" panose="020B0604020202020204" pitchFamily="34" charset="0"/>
                          <a:cs typeface="Arial" panose="020B0604020202020204" pitchFamily="34" charset="0"/>
                        </a:rPr>
                        <a:t> cohesive relationships, help-seeking, and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3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 broad impacts of stigma,</a:t>
                      </a:r>
                      <a:r>
                        <a:rPr lang="en-US" sz="1100" b="1" baseline="0" dirty="0">
                          <a:solidFill>
                            <a:schemeClr val="tx1"/>
                          </a:solidFill>
                          <a:latin typeface="Arial" panose="020B0604020202020204" pitchFamily="34" charset="0"/>
                          <a:cs typeface="Arial" panose="020B0604020202020204" pitchFamily="34" charset="0"/>
                        </a:rPr>
                        <a:t> to include the presence of stereotypes or use of labels</a:t>
                      </a:r>
                      <a:r>
                        <a:rPr lang="en-US" sz="1100" b="1" dirty="0">
                          <a:solidFill>
                            <a:schemeClr val="tx1"/>
                          </a:solidFill>
                          <a:latin typeface="Arial" panose="020B0604020202020204" pitchFamily="34" charset="0"/>
                          <a:cs typeface="Arial" panose="020B0604020202020204" pitchFamily="34" charset="0"/>
                        </a:rPr>
                        <a:t> on Soldiers and DA Civilians.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811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noProof="0" dirty="0">
                          <a:solidFill>
                            <a:schemeClr val="tx1"/>
                          </a:solidFill>
                          <a:latin typeface="Arial" panose="020B0604020202020204" pitchFamily="34" charset="0"/>
                          <a:cs typeface="Arial" panose="020B0604020202020204" pitchFamily="34" charset="0"/>
                        </a:rPr>
                        <a:t>[ASK]</a:t>
                      </a:r>
                      <a:r>
                        <a:rPr lang="en-US" sz="1100" i="1" noProof="0" dirty="0">
                          <a:solidFill>
                            <a:schemeClr val="tx1"/>
                          </a:solidFill>
                          <a:latin typeface="Arial" panose="020B0604020202020204" pitchFamily="34" charset="0"/>
                          <a:cs typeface="Arial" panose="020B0604020202020204" pitchFamily="34" charset="0"/>
                        </a:rPr>
                        <a:t> </a:t>
                      </a:r>
                      <a:r>
                        <a:rPr lang="en-US" sz="1100" i="0" noProof="0" dirty="0">
                          <a:solidFill>
                            <a:schemeClr val="tx1"/>
                          </a:solidFill>
                          <a:latin typeface="Arial" panose="020B0604020202020204" pitchFamily="34" charset="0"/>
                          <a:cs typeface="Arial" panose="020B0604020202020204" pitchFamily="34" charset="0"/>
                        </a:rPr>
                        <a:t>What impact can stigma have on Soldiers and DA Civilians?</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discussion. Responses might include</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could cause fear to seek care if it is legitimately needed</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could decrease a person’s willingness to speak up if injured or experiencing mental health struggles</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can cause a divide between coworkers/family members or conflict within relationships</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lowers morale and trust]</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b="1" i="1" dirty="0">
                          <a:solidFill>
                            <a:schemeClr val="tx1"/>
                          </a:solidFill>
                          <a:latin typeface="Arial" panose="020B0604020202020204" pitchFamily="34" charset="0"/>
                          <a:cs typeface="Arial" panose="020B0604020202020204" pitchFamily="34" charset="0"/>
                        </a:rPr>
                        <a:t>[CLICK TO ADVANCE]</a:t>
                      </a:r>
                      <a:endParaRPr lang="en-US" sz="1100" dirty="0">
                        <a:solidFill>
                          <a:schemeClr val="tx1"/>
                        </a:solidFill>
                        <a:latin typeface="Arial" panose="020B0604020202020204" pitchFamily="34" charset="0"/>
                        <a:cs typeface="Arial" panose="020B0604020202020204" pitchFamily="34" charset="0"/>
                      </a:endParaRPr>
                    </a:p>
                    <a:p>
                      <a:pPr marL="114300" marR="0" lvl="0" indent="-1143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There are two concerning outcomes of stigma that are important to highlight: (1) stigma can break down trust and cohesive relationships and (2) stigma</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is a main barrier to people, especially Soldiers, seeking help when</a:t>
                      </a:r>
                      <a:r>
                        <a:rPr lang="en-US" sz="1100" baseline="0" dirty="0">
                          <a:solidFill>
                            <a:schemeClr val="tx1"/>
                          </a:solidFill>
                          <a:latin typeface="Arial" panose="020B0604020202020204" pitchFamily="34" charset="0"/>
                          <a:cs typeface="Arial" panose="020B0604020202020204" pitchFamily="34" charset="0"/>
                        </a:rPr>
                        <a:t> they need it</a:t>
                      </a:r>
                      <a:r>
                        <a:rPr lang="en-US" sz="1100" dirty="0">
                          <a:solidFill>
                            <a:schemeClr val="tx1"/>
                          </a:solidFill>
                          <a:latin typeface="Arial" panose="020B0604020202020204" pitchFamily="34" charset="0"/>
                          <a:cs typeface="Arial" panose="020B0604020202020204" pitchFamily="34" charset="0"/>
                        </a:rPr>
                        <a:t>. Let’s further explore each </a:t>
                      </a:r>
                      <a:r>
                        <a:rPr lang="en-US" sz="1100" dirty="0">
                          <a:latin typeface="Arial" panose="020B0604020202020204" pitchFamily="34" charset="0"/>
                          <a:cs typeface="Arial" panose="020B0604020202020204" pitchFamily="34" charset="0"/>
                        </a:rPr>
                        <a:t>outcome.</a:t>
                      </a:r>
                      <a:endParaRPr lang="en-US" sz="1100" i="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5-A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26098" y="3411920"/>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D10BFBCB-993E-4453-BFC2-1C4095DDD60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971406E2-3C43-A986-74AA-D5D7267E99E5}"/>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797392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09311500"/>
              </p:ext>
            </p:extLst>
          </p:nvPr>
        </p:nvGraphicFramePr>
        <p:xfrm>
          <a:off x="198437" y="384639"/>
          <a:ext cx="4114800" cy="835299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Highlight the impact of stigmatizing words and behaviors on individuals and relationships.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66771109"/>
                  </a:ext>
                </a:extLst>
              </a:tr>
              <a:tr h="15660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When stigmatizing words or behaviors are shared by members of a family or community and go unchallenged, it signals social acceptance—that it’s okay to isolate and separate certain individuals. And that it is okay to discriminate or treat them differently.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Stigma not only disrespects the individual, it undermines relationships by negatively impacting trust and feelings of psychological safety within the relationship or environment. </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692405"/>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Explain how stigma can</a:t>
                      </a:r>
                      <a:r>
                        <a:rPr lang="en-US" sz="1100" b="1" i="0" baseline="0" noProof="0" dirty="0">
                          <a:solidFill>
                            <a:schemeClr val="tx1"/>
                          </a:solidFill>
                          <a:latin typeface="Arial" panose="020B0604020202020204" pitchFamily="34" charset="0"/>
                          <a:cs typeface="Arial" panose="020B0604020202020204" pitchFamily="34" charset="0"/>
                        </a:rPr>
                        <a:t> impact someone’s willingness to seek help when facing a challenge.</a:t>
                      </a:r>
                      <a:endParaRPr lang="en-US" sz="1100" b="1" i="0" noProof="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At the start of this module,</a:t>
                      </a:r>
                      <a:r>
                        <a:rPr lang="en-US" sz="1100" b="0" i="0" baseline="0" dirty="0">
                          <a:solidFill>
                            <a:schemeClr val="tx1"/>
                          </a:solidFill>
                          <a:latin typeface="Arial" panose="020B0604020202020204" pitchFamily="34" charset="0"/>
                          <a:cs typeface="Arial" panose="020B0604020202020204" pitchFamily="34" charset="0"/>
                        </a:rPr>
                        <a:t> we discussed reasons that might contribute to a person not reaching out or seeking help when facing life challenges. A main barrier is stigma.</a:t>
                      </a:r>
                      <a:endParaRPr lang="en-US" sz="1100" b="0" i="0"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If there is a negative stigma about help-seeking, a person’s concern for being labeled or discriminated against can result in the delay or prevention of getting</a:t>
                      </a:r>
                      <a:r>
                        <a:rPr lang="en-US" sz="1100" baseline="0" dirty="0">
                          <a:solidFill>
                            <a:schemeClr val="tx1"/>
                          </a:solidFill>
                          <a:latin typeface="Arial" panose="020B0604020202020204" pitchFamily="34" charset="0"/>
                          <a:cs typeface="Arial" panose="020B0604020202020204" pitchFamily="34" charset="0"/>
                        </a:rPr>
                        <a:t> the support they</a:t>
                      </a:r>
                      <a:r>
                        <a:rPr lang="en-US" sz="1100" dirty="0">
                          <a:solidFill>
                            <a:schemeClr val="tx1"/>
                          </a:solidFill>
                          <a:latin typeface="Arial" panose="020B0604020202020204" pitchFamily="34" charset="0"/>
                          <a:cs typeface="Arial" panose="020B0604020202020204" pitchFamily="34" charset="0"/>
                        </a:rPr>
                        <a:t> legitimately need. </a:t>
                      </a: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Help-seeking</a:t>
                      </a:r>
                      <a:r>
                        <a:rPr lang="en-US" sz="1100" baseline="0" dirty="0">
                          <a:solidFill>
                            <a:schemeClr val="tx1"/>
                          </a:solidFill>
                          <a:latin typeface="Arial" panose="020B0604020202020204" pitchFamily="34" charset="0"/>
                          <a:cs typeface="Arial" panose="020B0604020202020204" pitchFamily="34" charset="0"/>
                        </a:rPr>
                        <a:t> refers to seeking help or support to face any type of life challenge such as for financial, relationship, emotional, mental health, family issues, sleep problems, or any other reason.</a:t>
                      </a:r>
                      <a:endParaRPr lang="en-US" sz="1100"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Whatever</a:t>
                      </a:r>
                      <a:r>
                        <a:rPr lang="en-US" sz="1100" baseline="0" dirty="0">
                          <a:solidFill>
                            <a:schemeClr val="tx1"/>
                          </a:solidFill>
                          <a:latin typeface="Arial" panose="020B0604020202020204" pitchFamily="34" charset="0"/>
                          <a:cs typeface="Arial" panose="020B0604020202020204" pitchFamily="34" charset="0"/>
                        </a:rPr>
                        <a:t> the </a:t>
                      </a:r>
                      <a:r>
                        <a:rPr lang="en-US" sz="1100" dirty="0">
                          <a:solidFill>
                            <a:schemeClr val="tx1"/>
                          </a:solidFill>
                          <a:latin typeface="Arial" panose="020B0604020202020204" pitchFamily="34" charset="0"/>
                          <a:cs typeface="Arial" panose="020B0604020202020204" pitchFamily="34" charset="0"/>
                        </a:rPr>
                        <a:t>reason, delaying getting the necessary help can often make the problems worse</a:t>
                      </a:r>
                      <a:r>
                        <a:rPr lang="en-US" sz="1100" baseline="0" dirty="0">
                          <a:solidFill>
                            <a:schemeClr val="tx1"/>
                          </a:solidFill>
                          <a:latin typeface="Arial" panose="020B0604020202020204" pitchFamily="34" charset="0"/>
                          <a:cs typeface="Arial" panose="020B0604020202020204" pitchFamily="34" charset="0"/>
                        </a:rPr>
                        <a:t> and make resolving them even more difficult.</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10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the connection among stigma</a:t>
                      </a:r>
                      <a:r>
                        <a:rPr lang="en-US" sz="1100" b="1" baseline="0" dirty="0">
                          <a:solidFill>
                            <a:schemeClr val="tx1"/>
                          </a:solidFill>
                          <a:latin typeface="Arial" panose="020B0604020202020204" pitchFamily="34" charset="0"/>
                          <a:cs typeface="Arial" panose="020B0604020202020204" pitchFamily="34" charset="0"/>
                        </a:rPr>
                        <a:t>, help-seeking, and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31283859"/>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seeking help early, or at all, can increase a person’s risk for crisis, and subsequently contribute to a greater risk for suicidal thinking and/or behaviors.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5084808"/>
                  </a:ext>
                </a:extLst>
              </a:tr>
              <a:tr h="38551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83981236"/>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Discussing stigma’s negative</a:t>
                      </a:r>
                      <a:r>
                        <a:rPr lang="en-US" sz="1100" baseline="0" dirty="0">
                          <a:latin typeface="Arial" panose="020B0604020202020204" pitchFamily="34" charset="0"/>
                          <a:cs typeface="Arial" panose="020B0604020202020204" pitchFamily="34" charset="0"/>
                        </a:rPr>
                        <a:t> impact might be feeling like doom and gloom right now. The reality of stigma’s negative impact is heavy stuff. There’s some good news however: you play an important role in reversing the effects.</a:t>
                      </a: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39347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8" name="TextBox 7">
            <a:extLst>
              <a:ext uri="{FF2B5EF4-FFF2-40B4-BE49-F238E27FC236}">
                <a16:creationId xmlns:a16="http://schemas.microsoft.com/office/drawing/2014/main" id="{B74CE5AA-03F4-45D8-AC26-1E626F2590F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348DC26A-1F3D-E90C-7353-1C7CAAEC057B}"/>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739265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68734389"/>
              </p:ext>
            </p:extLst>
          </p:nvPr>
        </p:nvGraphicFramePr>
        <p:xfrm>
          <a:off x="192589" y="3257839"/>
          <a:ext cx="4043177" cy="32102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690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Explore</a:t>
                      </a:r>
                      <a:r>
                        <a:rPr lang="en-US" sz="1100" b="1" baseline="0" dirty="0">
                          <a:solidFill>
                            <a:schemeClr val="tx1"/>
                          </a:solidFill>
                          <a:latin typeface="Arial" panose="020B0604020202020204" pitchFamily="34" charset="0"/>
                          <a:cs typeface="Arial" panose="020B0604020202020204" pitchFamily="34" charset="0"/>
                        </a:rPr>
                        <a:t> how DA Civilians play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 role in reducing the stigma and outline three overarching tactics to fight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3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Explain</a:t>
                      </a:r>
                      <a:r>
                        <a:rPr lang="en-US" sz="1100" b="1" baseline="0" dirty="0">
                          <a:solidFill>
                            <a:schemeClr val="tx1"/>
                          </a:solidFill>
                          <a:latin typeface="Arial" panose="020B0604020202020204" pitchFamily="34" charset="0"/>
                          <a:cs typeface="Arial" panose="020B0604020202020204" pitchFamily="34" charset="0"/>
                        </a:rPr>
                        <a:t> that if a person believes that others around them are supportive of help-seeking, then they are more likely to seek the help they need.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210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ts val="600"/>
                        </a:spcBef>
                        <a:spcAft>
                          <a:spcPct val="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Research has shown that when a person perceives that others in their environment – such as family members, leaders, or fellow coworkers – to be supportive of mental health, then the person is </a:t>
                      </a:r>
                      <a:r>
                        <a:rPr lang="en-US" sz="1100" b="0" baseline="0" dirty="0">
                          <a:solidFill>
                            <a:schemeClr val="tx1"/>
                          </a:solidFill>
                          <a:latin typeface="Arial" panose="020B0604020202020204" pitchFamily="34" charset="0"/>
                          <a:cs typeface="Arial" panose="020B0604020202020204" pitchFamily="34" charset="0"/>
                        </a:rPr>
                        <a:t>more likely to talk about their problems or stressors with others in their family or community and seek help from a professional.</a:t>
                      </a:r>
                    </a:p>
                    <a:p>
                      <a:pPr marL="171450" lvl="0" indent="-171450" defTabSz="914400" eaLnBrk="0" fontAlgn="base" hangingPunct="0">
                        <a:spcBef>
                          <a:spcPts val="600"/>
                        </a:spcBef>
                        <a:spcAft>
                          <a:spcPct val="0"/>
                        </a:spcAft>
                        <a:buFont typeface="Arial" panose="020B0604020202020204" pitchFamily="34" charset="0"/>
                        <a:buChar char="•"/>
                        <a:defRPr/>
                      </a:pPr>
                      <a:endParaRPr lang="en-US" sz="1100" b="0" baseline="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F908B745-07AE-4E0B-827D-2F38FE507CE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2AAB869-8EE8-23D0-A3B7-AEC01F2D477C}"/>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147544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9923369"/>
              </p:ext>
            </p:extLst>
          </p:nvPr>
        </p:nvGraphicFramePr>
        <p:xfrm>
          <a:off x="198437" y="384639"/>
          <a:ext cx="4114800" cy="84551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1866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Ask participants how they have seen other people in their community or in society at large fight against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How have you seen other people in your family, community, or society at large fight against stigma?</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Some examples might include</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professional athletes/celebrities speaking out about behavioral health issues and seeking help</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changes in Army policy</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openness to share about experiences utilizing helping resources (e.g., therapy, Behavioral Health, Family Advocacy Program, Army Community Services)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intent of this discussion is to provide them the opportunity to consider ways stigma can be challenged/fought before telling them of three overarching tactics. While receiving participant responses, consider how they align with the three overarching tactics of learn, connect, and challenge.]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552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there are three overarching tactics that can help to fight stigma and engaging in these tactics shows others that you CARE.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85125509"/>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three overarching tactics that can help you to fight stigma: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learn, connect, and challenge.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Taking an active role to learn, connect, and challenge stigmatizing language and behavior demonstrates to people that you CARE and that you will not tolerate stigma, discrimination, and disrespect within your community.</a:t>
                      </a:r>
                      <a:endParaRPr lang="en-US" sz="1100" b="1" i="1"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Remember, when people know you care, then they are more likely to trust you and reach out before a problem escalates to a crisis. </a:t>
                      </a:r>
                      <a:endPar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explore each of these tactics a little further, specifically how you can use them to fight stigma.</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 you review each tactic in more detail on the next slide, connect some of the participants’ responses to their respective category/strategy.]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4445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8" name="TextBox 7">
            <a:extLst>
              <a:ext uri="{FF2B5EF4-FFF2-40B4-BE49-F238E27FC236}">
                <a16:creationId xmlns:a16="http://schemas.microsoft.com/office/drawing/2014/main" id="{D5C35280-886B-41FB-929A-5E477C099F8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257AC81-C4C4-CB5F-402D-AA622068E575}"/>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3054453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258634357"/>
              </p:ext>
            </p:extLst>
          </p:nvPr>
        </p:nvGraphicFramePr>
        <p:xfrm>
          <a:off x="192589" y="3257838"/>
          <a:ext cx="4043177" cy="5995925"/>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749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three overarching tactics that can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help to fight stigma:</a:t>
                      </a:r>
                      <a:r>
                        <a:rPr lang="en-US" sz="1100" b="1" baseline="0" dirty="0">
                          <a:solidFill>
                            <a:schemeClr val="tx1"/>
                          </a:solidFill>
                          <a:latin typeface="Arial" panose="020B0604020202020204" pitchFamily="34" charset="0"/>
                          <a:cs typeface="Arial" panose="020B0604020202020204" pitchFamily="34" charset="0"/>
                        </a:rPr>
                        <a:t> learn, connect, and challenge.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5442">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1" strike="noStrike" kern="1200" dirty="0">
                          <a:solidFill>
                            <a:schemeClr val="tx1"/>
                          </a:solidFill>
                          <a:effectLst/>
                          <a:latin typeface="Arial" panose="020B0604020202020204" pitchFamily="34" charset="0"/>
                          <a:ea typeface="+mn-ea"/>
                          <a:cs typeface="Arial" panose="020B0604020202020204" pitchFamily="34" charset="0"/>
                        </a:rPr>
                        <a:t>[</a:t>
                      </a:r>
                      <a:r>
                        <a:rPr lang="en-US" sz="1100" b="1" i="1" strike="noStrike" kern="1200" dirty="0">
                          <a:solidFill>
                            <a:schemeClr val="tx1"/>
                          </a:solidFill>
                          <a:effectLst/>
                          <a:latin typeface="Arial" panose="020B0604020202020204" pitchFamily="34" charset="0"/>
                          <a:ea typeface="+mn-ea"/>
                          <a:cs typeface="Arial" panose="020B0604020202020204" pitchFamily="34" charset="0"/>
                        </a:rPr>
                        <a:t>NOTE:</a:t>
                      </a:r>
                      <a:r>
                        <a:rPr lang="en-US" sz="1100" b="0" i="1" strike="noStrike" kern="1200" dirty="0">
                          <a:solidFill>
                            <a:schemeClr val="tx1"/>
                          </a:solidFill>
                          <a:effectLst/>
                          <a:latin typeface="Arial" panose="020B0604020202020204" pitchFamily="34" charset="0"/>
                          <a:ea typeface="+mn-ea"/>
                          <a:cs typeface="Arial" panose="020B0604020202020204" pitchFamily="34" charset="0"/>
                        </a:rPr>
                        <a:t> If comfortable, consider sharing a personal story/example of how you have used one of the tactics to fight self- or public stigma.]</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663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Describe </a:t>
                      </a:r>
                      <a:r>
                        <a:rPr lang="en-US" sz="1100" b="1" baseline="0" dirty="0">
                          <a:latin typeface="Arial" panose="020B0604020202020204" pitchFamily="34" charset="0"/>
                          <a:cs typeface="Arial" panose="020B0604020202020204" pitchFamily="34" charset="0"/>
                        </a:rPr>
                        <a:t>the tactic “Learn” and how it can help to fight stigma.</a:t>
                      </a:r>
                      <a:endParaRPr lang="en-US" sz="1100" b="1"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14471624"/>
                  </a:ext>
                </a:extLst>
              </a:tr>
              <a:tr h="200465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Stigma usually arises from a lack of awareness, lack of education, or misguided beliefs about the behavior or characteristic being judged.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“Learn” tactic means to educate yourself and teach others about the characteristics or differences that are subject to stigma, such as mental health.</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Learning can be done through formal means like formal education (e.g., college classes) or through informal means like self-paced learning (e.g., seminars, speaker events), reading, and through connection and conversation with others.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051876"/>
                  </a:ext>
                </a:extLst>
              </a:tr>
              <a:tr h="3724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Describe the tactic “Connect” and how it can help to fight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79351207"/>
                  </a:ext>
                </a:extLst>
              </a:tr>
              <a:tr h="1523845">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“Connect” tactic means</a:t>
                      </a:r>
                      <a:r>
                        <a:rPr lang="en-US" sz="1100" b="0" baseline="0" dirty="0">
                          <a:solidFill>
                            <a:schemeClr val="tx1"/>
                          </a:solidFill>
                          <a:latin typeface="Arial" panose="020B0604020202020204" pitchFamily="34" charset="0"/>
                          <a:cs typeface="Arial" panose="020B0604020202020204" pitchFamily="34" charset="0"/>
                        </a:rPr>
                        <a:t> to p</a:t>
                      </a:r>
                      <a:r>
                        <a:rPr lang="en-US" sz="1100" b="0" dirty="0">
                          <a:solidFill>
                            <a:schemeClr val="tx1"/>
                          </a:solidFill>
                          <a:latin typeface="Arial" panose="020B0604020202020204" pitchFamily="34" charset="0"/>
                          <a:cs typeface="Arial" panose="020B0604020202020204" pitchFamily="34" charset="0"/>
                        </a:rPr>
                        <a:t>romote strong bonds and a sense of unity that fosters a shared concern for each other.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You can help others feel connected by being</a:t>
                      </a:r>
                      <a:r>
                        <a:rPr lang="en-US" sz="1100" b="0" baseline="0" dirty="0">
                          <a:solidFill>
                            <a:schemeClr val="tx1"/>
                          </a:solidFill>
                          <a:latin typeface="Arial" panose="020B0604020202020204" pitchFamily="34" charset="0"/>
                          <a:cs typeface="Arial" panose="020B0604020202020204" pitchFamily="34" charset="0"/>
                        </a:rPr>
                        <a:t> a reliable person (i.e., support network) and by supporting them in their family, friend, and spiritual connections. </a:t>
                      </a:r>
                      <a:endParaRPr lang="en-US" sz="1100" b="0" dirty="0">
                        <a:solidFill>
                          <a:schemeClr val="tx1"/>
                        </a:solidFill>
                        <a:highlight>
                          <a:srgbClr val="00FF00"/>
                        </a:highlight>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4954747"/>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7-A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805020-2B03-458E-9903-EB707E1CAA0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E4CD915-B618-233B-387A-ADC6A1E54E4E}"/>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149652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0882389"/>
              </p:ext>
            </p:extLst>
          </p:nvPr>
        </p:nvGraphicFramePr>
        <p:xfrm>
          <a:off x="198436" y="384639"/>
          <a:ext cx="4163403" cy="7938618"/>
        </p:xfrm>
        <a:graphic>
          <a:graphicData uri="http://schemas.openxmlformats.org/drawingml/2006/table">
            <a:tbl>
              <a:tblPr firstRow="1" bandRow="1">
                <a:tableStyleId>{5C22544A-7EE6-4342-B048-85BDC9FD1C3A}</a:tableStyleId>
              </a:tblPr>
              <a:tblGrid>
                <a:gridCol w="413502">
                  <a:extLst>
                    <a:ext uri="{9D8B030D-6E8A-4147-A177-3AD203B41FA5}">
                      <a16:colId xmlns:a16="http://schemas.microsoft.com/office/drawing/2014/main" val="20000"/>
                    </a:ext>
                  </a:extLst>
                </a:gridCol>
                <a:gridCol w="3749901">
                  <a:extLst>
                    <a:ext uri="{9D8B030D-6E8A-4147-A177-3AD203B41FA5}">
                      <a16:colId xmlns:a16="http://schemas.microsoft.com/office/drawing/2014/main" val="20001"/>
                    </a:ext>
                  </a:extLst>
                </a:gridCol>
              </a:tblGrid>
              <a:tr h="572094">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Furthermore, connection is a key protective factor that mitigates the risk of negative outcomes. </a:t>
                      </a:r>
                      <a:endParaRPr lang="en-US" sz="1100" b="0" dirty="0">
                        <a:solidFill>
                          <a:schemeClr val="tx1"/>
                        </a:solidFill>
                        <a:highlight>
                          <a:srgbClr val="00FF00"/>
                        </a:highlight>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433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Describe</a:t>
                      </a:r>
                      <a:r>
                        <a:rPr lang="en-US" sz="1100" b="1" baseline="0" dirty="0">
                          <a:latin typeface="Arial" panose="020B0604020202020204" pitchFamily="34" charset="0"/>
                          <a:cs typeface="Arial" panose="020B0604020202020204" pitchFamily="34" charset="0"/>
                        </a:rPr>
                        <a:t> the tactic “Challenge” and how it can help to fight stigma.</a:t>
                      </a:r>
                      <a:endParaRPr lang="en-US" sz="1100" b="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64849236"/>
                  </a:ext>
                </a:extLst>
              </a:tr>
              <a:tr h="1907967">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Stigma can result from inaccurate information</a:t>
                      </a:r>
                      <a:r>
                        <a:rPr lang="en-US" sz="1100" b="0" baseline="0" dirty="0">
                          <a:latin typeface="Arial" panose="020B0604020202020204" pitchFamily="34" charset="0"/>
                          <a:cs typeface="Arial" panose="020B0604020202020204" pitchFamily="34" charset="0"/>
                        </a:rPr>
                        <a:t> left unchallenged or uncorrected (e.g., rumors).</a:t>
                      </a:r>
                      <a:endParaRPr lang="en-US" sz="1100" b="0" dirty="0">
                        <a:latin typeface="Arial" panose="020B0604020202020204" pitchFamily="34" charset="0"/>
                        <a:cs typeface="Arial" panose="020B0604020202020204" pitchFamily="34" charset="0"/>
                      </a:endParaRPr>
                    </a:p>
                    <a:p>
                      <a:pPr marL="171450" lvl="0" indent="-171450" defTabSz="914400" eaLnBrk="0" fontAlgn="base" hangingPunct="0">
                        <a:spcBef>
                          <a:spcPct val="0"/>
                        </a:spcBef>
                        <a:spcAft>
                          <a:spcPts val="60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The “Challenge” tactic means to recognize stigma and respond accordingly. This can include challenging self-beliefs as well as making on-the-spot corrections within the unit when necessary.</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Challenge can also include leading by example and speaking up as an advocate like openly sharing about your positive experience with talking to others about problems or seeking help from behavioral health.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5763690"/>
                  </a:ext>
                </a:extLst>
              </a:tr>
              <a:tr h="49144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eaLnBrk="0" fontAlgn="base" hangingPunct="0"/>
                      <a:r>
                        <a:rPr lang="en-US" sz="1100" b="1" dirty="0">
                          <a:solidFill>
                            <a:schemeClr val="tx1"/>
                          </a:solidFill>
                          <a:latin typeface="Arial" panose="020B0604020202020204" pitchFamily="34" charset="0"/>
                          <a:cs typeface="Arial" panose="020B0604020202020204" pitchFamily="34" charset="0"/>
                        </a:rPr>
                        <a:t>Emphasize the interconnectedness of the tactics</a:t>
                      </a:r>
                      <a:r>
                        <a:rPr lang="en-US" sz="1100" b="1" baseline="0" dirty="0">
                          <a:solidFill>
                            <a:schemeClr val="tx1"/>
                          </a:solidFill>
                          <a:latin typeface="Arial" panose="020B0604020202020204" pitchFamily="34" charset="0"/>
                          <a:cs typeface="Arial" panose="020B0604020202020204" pitchFamily="34" charset="0"/>
                        </a:rPr>
                        <a:t> (i.e., the arrows in the diagram) and drawing upon personal values when using the tactics seems difficult or uncomfortable.</a:t>
                      </a: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27047826"/>
                  </a:ext>
                </a:extLst>
              </a:tr>
              <a:tr h="2066964">
                <a:tc>
                  <a:txBody>
                    <a:bodyPr/>
                    <a:lstStyle/>
                    <a:p>
                      <a:pP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Engaging in these stigma-fighting tactics can sometimes be difficult and uncomfortable. Two ways to help you in these situations.</a:t>
                      </a:r>
                      <a:endParaRPr lang="en-US" sz="1100" b="0" baseline="0"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First, you might tap into the other two tactics. For example, when challenging stigma, then connection and rapport can help others be more receptive to your challenging actions, and with more accurate knowledge (from learning), you can be more equipped to challenge stigma when you see 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Second, you might draw on your personal values. For example, you might pull on values of open-mindedness, seeking truth or learning new things to engage in the tactics of challenge or learning. Or, you might draw on the value of unity to reach out and connect with someone that is showing signs of experiencing the impact of stigmatizing behavior.</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2551284"/>
                  </a:ext>
                </a:extLst>
              </a:tr>
              <a:tr h="33244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 typeface="Arial" panose="020B0604020202020204" pitchFamily="34" charset="0"/>
                        <a:buNone/>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6677901"/>
                  </a:ext>
                </a:extLst>
              </a:tr>
              <a:tr h="61215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Now let’s get in some practice deliberately </a:t>
                      </a:r>
                      <a:br>
                        <a:rPr lang="en-US" sz="1100" dirty="0">
                          <a:solidFill>
                            <a:schemeClr val="tx1"/>
                          </a:solidFill>
                          <a:latin typeface="Arial" panose="020B0604020202020204" pitchFamily="34" charset="0"/>
                          <a:cs typeface="Arial" panose="020B0604020202020204" pitchFamily="34" charset="0"/>
                        </a:rPr>
                      </a:br>
                      <a:r>
                        <a:rPr lang="en-US" sz="1100" dirty="0">
                          <a:solidFill>
                            <a:schemeClr val="tx1"/>
                          </a:solidFill>
                          <a:latin typeface="Arial" panose="020B0604020202020204" pitchFamily="34" charset="0"/>
                          <a:cs typeface="Arial" panose="020B0604020202020204" pitchFamily="34" charset="0"/>
                        </a:rPr>
                        <a:t>using</a:t>
                      </a:r>
                      <a:r>
                        <a:rPr lang="en-US" sz="1100" baseline="0" dirty="0">
                          <a:solidFill>
                            <a:schemeClr val="tx1"/>
                          </a:solidFill>
                          <a:latin typeface="Arial" panose="020B0604020202020204" pitchFamily="34" charset="0"/>
                          <a:cs typeface="Arial" panose="020B0604020202020204" pitchFamily="34" charset="0"/>
                        </a:rPr>
                        <a:t> these tactics to fight stigma.</a:t>
                      </a:r>
                      <a:endParaRPr lang="en-US" sz="1100" b="0" baseline="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06952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7-B</a:t>
            </a:r>
          </a:p>
        </p:txBody>
      </p:sp>
      <p:sp>
        <p:nvSpPr>
          <p:cNvPr id="8" name="TextBox 7">
            <a:extLst>
              <a:ext uri="{FF2B5EF4-FFF2-40B4-BE49-F238E27FC236}">
                <a16:creationId xmlns:a16="http://schemas.microsoft.com/office/drawing/2014/main" id="{BB9C0D5C-C1FD-43A1-8D25-2CB4A0CBD14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684FED9-0424-6796-7713-2634C3878155}"/>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16872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157528601"/>
              </p:ext>
            </p:extLst>
          </p:nvPr>
        </p:nvGraphicFramePr>
        <p:xfrm>
          <a:off x="192589" y="3257839"/>
          <a:ext cx="4043177" cy="5510409"/>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7413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1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69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Set up the practical exercise (PE)</a:t>
                      </a:r>
                      <a:r>
                        <a:rPr lang="en-US" sz="1100" b="1" baseline="0" dirty="0">
                          <a:solidFill>
                            <a:schemeClr val="tx1"/>
                          </a:solidFill>
                          <a:latin typeface="Arial" panose="020B0604020202020204" pitchFamily="34" charset="0"/>
                          <a:cs typeface="Arial" panose="020B0604020202020204" pitchFamily="34" charset="0"/>
                        </a:rPr>
                        <a:t> and state the intent.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764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a three-part practical exercise that you will work through in small groups.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each part, we will debrief before moving to the next. This will give you the opportunity to hear ideas, experiences, and perspectives from other groups.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intent of this practical exercise is to be able to process the steps you might take to fight stigma when you encounter it in your environment or yourself so that you are more equipped to do so when you complete this training.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21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Conduct Part 1 of the PE: Using the tactics.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61992608"/>
                  </a:ext>
                </a:extLst>
              </a:tr>
              <a:tr h="17764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Here’s the scenario for Part 1.</a:t>
                      </a:r>
                    </a:p>
                    <a:p>
                      <a:pPr marL="171450" indent="-171450">
                        <a:spcBef>
                          <a:spcPts val="600"/>
                        </a:spcBef>
                        <a:buFont typeface="Arial" panose="020B0604020202020204" pitchFamily="34" charset="0"/>
                        <a:buChar char="•"/>
                      </a:pPr>
                      <a:r>
                        <a:rPr lang="en-US" sz="1100" kern="1200" dirty="0">
                          <a:solidFill>
                            <a:schemeClr val="dk1"/>
                          </a:solidFill>
                          <a:effectLst/>
                          <a:latin typeface="Arial" panose="020B0604020202020204" pitchFamily="34" charset="0"/>
                          <a:ea typeface="+mn-ea"/>
                          <a:cs typeface="Arial" panose="020B0604020202020204" pitchFamily="34" charset="0"/>
                        </a:rPr>
                        <a:t>While attending a local BBQ, you are sitting at a picnic table with several of your friends. The conversation turns to the topic of a local teenager who attempted suicide. It starts out as being compassionate, but changes to be about how weak and selfish a person must be to try something so awful.</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164900"/>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4732FC2-FCEC-4DB9-A049-F7FEE5CE3753}"/>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a:t>
            </a:r>
            <a:r>
              <a:rPr kumimoji="0" 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Encourage small groups of 3-5 participants as this size promotes a task-focus and optimal engagement from all members.]</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256E2FA8-E040-9C04-8BCE-B38F889128E8}"/>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18266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30269799"/>
              </p:ext>
            </p:extLst>
          </p:nvPr>
        </p:nvGraphicFramePr>
        <p:xfrm>
          <a:off x="198437" y="384641"/>
          <a:ext cx="4114800" cy="858426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261853">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along with the tactics of learn, connect, and challenge, and discuss the question.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might a person with your knowledge of stigma and suicide prevention and intervention do in this situation?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small group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When participants offer their ideas, help them to connect their actions to one of the three tactics (learn, connect, challenge) without forcing it. Example responses might include</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Challenge: “I don’t think we should assume someone is weak or selfish without fully knowing a person’s situation. There’s always more to the story, we shouldn’t make assumptions.”</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Learn/Education: “Suicide is complex and many factors can contribute to a suicide attempt; it doesn’t make them weak or selfish.”</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Connect: </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Others at the picnic table observe you challenge the stigmatizing words and behavior, which shows you care about others and it builds a sense of trust from others witnessing your actions</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911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what values they or another person might draw on to engage in stigma-fighting tactics and behaviors.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00579861"/>
                  </a:ext>
                </a:extLst>
              </a:tr>
              <a:tr h="1740374">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might be a situation where it is uncomfortable to speak up or to specifically challenge the stigmatizing behavior that you’ve noticed.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values might you or another person draw on to engage in stigma-fighting tactics in this scenario?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Examples might include</a:t>
                      </a:r>
                    </a:p>
                    <a:p>
                      <a:pPr marL="346075"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fairness: speaking out to encourage respect for the person that is not present to defend themselves</a:t>
                      </a:r>
                    </a:p>
                    <a:p>
                      <a:pPr marL="346075"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open-mindedness: considering other perspectives or possibilities and encouraging others to do the same]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158992"/>
                  </a:ext>
                </a:extLst>
              </a:tr>
              <a:tr h="32291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94687709"/>
                  </a:ext>
                </a:extLst>
              </a:tr>
              <a:tr h="372952">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move on to Part 2.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29656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9" name="TextBox 8">
            <a:extLst>
              <a:ext uri="{FF2B5EF4-FFF2-40B4-BE49-F238E27FC236}">
                <a16:creationId xmlns:a16="http://schemas.microsoft.com/office/drawing/2014/main" id="{3E9E08CD-1EDB-4107-9523-4A614A34631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4B61B15-8C24-95EF-B348-21052EEEB84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517042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344125875"/>
              </p:ext>
            </p:extLst>
          </p:nvPr>
        </p:nvGraphicFramePr>
        <p:xfrm>
          <a:off x="192589" y="3257839"/>
          <a:ext cx="4043177" cy="552666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82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2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09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000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1.</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Conduct Part 2 of the PE: Using the ACE process.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00985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few moments after you speak up and educate, challenge, and connect with the people at the table on what can bring a person to a suicide attempt, people naturally get up from the table and go their separate ways. In the moment, it seemed that everyone was accepting of your comments and have gone on with the BBQ and all its activities, but you notice that one individual, Sam, has returned to the table and is looking off into the distance away from the gathering.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and discuss the question.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could a person use the steps of ACE to check in on Sam?</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Encourage participants to be specific in how they would use each step. Allow small group discussion.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Example responses might include</a:t>
                      </a:r>
                    </a:p>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 can’t help but notice that your behavior has changed since the suicide attempt was brought up. Are you doing okay?”</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4DD4BB3-7D29-42C3-8CB5-ED26D002ACB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6CFD3100-4C68-9DCE-90DA-4135E5DF7851}"/>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1979183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11355316"/>
              </p:ext>
            </p:extLst>
          </p:nvPr>
        </p:nvGraphicFramePr>
        <p:xfrm>
          <a:off x="198437" y="384639"/>
          <a:ext cx="4114800" cy="281566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10123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you actively listen by giving Sam your  attention, and encourage Sam to share what they are experiencing</a:t>
                      </a:r>
                    </a:p>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h</a:t>
                      </a:r>
                      <a:r>
                        <a:rPr kumimoji="0" lang="en-US" sz="1100" b="0" i="1" u="none" strike="noStrike" kern="0" cap="none" spc="0" normalizeH="0" noProof="0" dirty="0">
                          <a:ln>
                            <a:noFill/>
                          </a:ln>
                          <a:solidFill>
                            <a:schemeClr val="tx1"/>
                          </a:solidFill>
                          <a:effectLst/>
                          <a:uLnTx/>
                          <a:uFillTx/>
                          <a:latin typeface="Arial" panose="020B0604020202020204" pitchFamily="34" charset="0"/>
                          <a:cs typeface="Arial" panose="020B0604020202020204" pitchFamily="34" charset="0"/>
                        </a:rPr>
                        <a:t>elp Sam transition back into the BBQ activities (e.g., playing cornhole) and positively interact with the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others at the BBQ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During the conversation with Sam, if any risk factors or warning signs are indicated, then consider escorting to a helping resource.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747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0557399"/>
                  </a:ext>
                </a:extLst>
              </a:tr>
              <a:tr h="5510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now move on to Part 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782692"/>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0B0AC392-AEA4-423B-A8E9-1447B53569C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EB0D0A-4970-5142-FF91-273D16120C30}"/>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139036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Rectangle 6">
            <a:extLst>
              <a:ext uri="{FF2B5EF4-FFF2-40B4-BE49-F238E27FC236}">
                <a16:creationId xmlns:a16="http://schemas.microsoft.com/office/drawing/2014/main" id="{DB919043-3AE2-6749-F65B-E6BAED1E7C36}"/>
              </a:ext>
            </a:extLst>
          </p:cNvPr>
          <p:cNvSpPr/>
          <p:nvPr/>
        </p:nvSpPr>
        <p:spPr>
          <a:xfrm>
            <a:off x="484848" y="646667"/>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100" b="1" kern="0" dirty="0">
                <a:solidFill>
                  <a:prstClr val="black"/>
                </a:solidFill>
                <a:latin typeface="Verdana" panose="020B0604030504040204" pitchFamily="34" charset="0"/>
                <a:ea typeface="Verdana" panose="020B0604030504040204" pitchFamily="34" charset="0"/>
                <a:cs typeface="Arial" panose="020B0604020202020204" pitchFamily="34" charset="0"/>
              </a:rPr>
              <a:t>Introduction</a:t>
            </a:r>
          </a:p>
        </p:txBody>
      </p:sp>
      <p:sp>
        <p:nvSpPr>
          <p:cNvPr id="10" name="Notes Placeholder 1">
            <a:extLst>
              <a:ext uri="{FF2B5EF4-FFF2-40B4-BE49-F238E27FC236}">
                <a16:creationId xmlns:a16="http://schemas.microsoft.com/office/drawing/2014/main" id="{253737C0-601D-B7D5-AA2A-74F2EEF2EA68}"/>
              </a:ext>
            </a:extLst>
          </p:cNvPr>
          <p:cNvSpPr txBox="1">
            <a:spLocks/>
          </p:cNvSpPr>
          <p:nvPr/>
        </p:nvSpPr>
        <p:spPr>
          <a:xfrm>
            <a:off x="483919" y="1249539"/>
            <a:ext cx="5889232" cy="7739035"/>
          </a:xfrm>
          <a:prstGeom prst="rect">
            <a:avLst/>
          </a:prstGeom>
        </p:spPr>
        <p:txBody>
          <a:bodyPr lIns="100257" tIns="50128" rIns="100257" bIns="50128"/>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501282"/>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501282"/>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for DA Civilians. DA Civilians interact with a variety of populations including Soldiers, Soldiers’ Circle of Support members, fellow DA Civilians, and their own personal Circle of Support. The Circle of Support includes anyone that a DA Civilian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DA Civilians the same knowledge and skills while using the same language and strategies can enable conversation between DA Civilians, Circle of Support, and Soldiers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D6BCEC1-467E-4BFE-782F-13A97DA7216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49771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89366635"/>
              </p:ext>
            </p:extLst>
          </p:nvPr>
        </p:nvGraphicFramePr>
        <p:xfrm>
          <a:off x="192589" y="3257839"/>
          <a:ext cx="4043177" cy="601299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82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3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09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00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Part 3 of the PE: Follow-up and ongoing effort.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00985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the concepts of ACE through asking questions and actively listening to Sam, you discover that Sam is friends with the teenager’s family. The views spoken by the people at the table have caused Sam to re-experience the anguish from learning about the attempt.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and discuss the question:</a:t>
                      </a:r>
                    </a:p>
                    <a:p>
                      <a:pPr marL="173038" marR="0" lvl="0" indent="-173038"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lang="en-US" sz="1100" dirty="0">
                          <a:latin typeface="Arial" panose="020B0604020202020204" pitchFamily="34" charset="0"/>
                          <a:ea typeface="Calibri" panose="020F0502020204030204" pitchFamily="34" charset="0"/>
                          <a:cs typeface="Arial" panose="020B0604020202020204" pitchFamily="34" charset="0"/>
                        </a:rPr>
                        <a:t>What actions might a person take next to best support Sam, and why?</a:t>
                      </a:r>
                      <a:endParaRPr lang="en-US" sz="1100" dirty="0">
                        <a:highlight>
                          <a:srgbClr val="00FF00"/>
                        </a:highligh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small group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Example responses might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resources with Sam that might be helpful for her personally such as the phone number to the MFLC or local counseling office (Learn/Educate)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follow up with Sam a few days after the BBQ to check in (Connect)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work with a local Behavioral Health Specialist to set up a community event on suicide awareness (Learn, Challenge, Connect)]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endParaRPr kumimoji="0" lang="en-US" sz="1100" b="0" i="1" u="none" strike="noStrike" kern="1200" cap="none" spc="0" normalizeH="0" baseline="0" noProof="0" dirty="0">
                        <a:ln>
                          <a:noFill/>
                        </a:ln>
                        <a:solidFill>
                          <a:schemeClr val="tx1"/>
                        </a:solidFill>
                        <a:effectLst/>
                        <a:highlight>
                          <a:srgbClr val="00FF00"/>
                        </a:highligh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7400" y="885071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2028E86C-B920-4714-A92E-BC7682C8569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BD97C285-7763-5FC1-8080-1384830AD6C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3160546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7312439"/>
              </p:ext>
            </p:extLst>
          </p:nvPr>
        </p:nvGraphicFramePr>
        <p:xfrm>
          <a:off x="198437" y="384639"/>
          <a:ext cx="4114800" cy="333944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246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fighting the stigma is not just important in the moment it presents itself, but it is an ongoing effort.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50659533"/>
                  </a:ext>
                </a:extLst>
              </a:tr>
              <a:tr h="1318095">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Confronting stigma the moment you encounter its presence is important. Fighting stigma is not a “one and done” approach, however.</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this scenario, following up with Sam and others who were at the table can have great benefits to the individuals involved and the community as a whole. Continue to have conversations to raise awareness about suicide and how each person can play a role in prevention and intervention of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9260118"/>
                  </a:ext>
                </a:extLst>
              </a:tr>
              <a:tr h="32462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0557399"/>
                  </a:ext>
                </a:extLst>
              </a:tr>
              <a:tr h="5261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let’s transition from fighting the stigma in a training setting to fighting it in reality.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782692"/>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10</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4984C35C-CE90-43B1-BFA4-9E7462B5D3C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13400D8-57B2-AA3F-58D5-EF9C8C0C4AA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4182031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14042798"/>
              </p:ext>
            </p:extLst>
          </p:nvPr>
        </p:nvGraphicFramePr>
        <p:xfrm>
          <a:off x="254000" y="3267962"/>
          <a:ext cx="4075362" cy="5572076"/>
        </p:xfrm>
        <a:graphic>
          <a:graphicData uri="http://schemas.openxmlformats.org/drawingml/2006/table">
            <a:tbl>
              <a:tblPr firstRow="1" bandRow="1">
                <a:tableStyleId>{5C22544A-7EE6-4342-B048-85BDC9FD1C3A}</a:tableStyleId>
              </a:tblPr>
              <a:tblGrid>
                <a:gridCol w="404758">
                  <a:extLst>
                    <a:ext uri="{9D8B030D-6E8A-4147-A177-3AD203B41FA5}">
                      <a16:colId xmlns:a16="http://schemas.microsoft.com/office/drawing/2014/main" val="20000"/>
                    </a:ext>
                  </a:extLst>
                </a:gridCol>
                <a:gridCol w="3670604">
                  <a:extLst>
                    <a:ext uri="{9D8B030D-6E8A-4147-A177-3AD203B41FA5}">
                      <a16:colId xmlns:a16="http://schemas.microsoft.com/office/drawing/2014/main" val="20001"/>
                    </a:ext>
                  </a:extLst>
                </a:gridCol>
              </a:tblGrid>
              <a:tr h="2933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defTabSz="914400" eaLnBrk="0" fontAlgn="base" hangingPunct="0">
                        <a:spcBef>
                          <a:spcPct val="0"/>
                        </a:spcBef>
                        <a:spcAft>
                          <a:spcPts val="600"/>
                        </a:spcAft>
                        <a:buFontTx/>
                        <a:buNone/>
                        <a:defRPr/>
                      </a:pPr>
                      <a:r>
                        <a:rPr lang="en-US" sz="1100" b="1" i="0" dirty="0">
                          <a:solidFill>
                            <a:prstClr val="black"/>
                          </a:solidFill>
                          <a:latin typeface="Arial" panose="020B0604020202020204" pitchFamily="34" charset="0"/>
                          <a:cs typeface="Arial" panose="020B0604020202020204" pitchFamily="34" charset="0"/>
                        </a:rPr>
                        <a:t>Facilitate a discussion</a:t>
                      </a:r>
                      <a:r>
                        <a:rPr lang="en-US" sz="1100" b="1" i="0" baseline="0" dirty="0">
                          <a:solidFill>
                            <a:prstClr val="black"/>
                          </a:solidFill>
                          <a:latin typeface="Arial" panose="020B0604020202020204" pitchFamily="34" charset="0"/>
                          <a:cs typeface="Arial" panose="020B0604020202020204" pitchFamily="34" charset="0"/>
                        </a:rPr>
                        <a:t> on how participants will practically apply knowledge from today’s </a:t>
                      </a:r>
                      <a:br>
                        <a:rPr lang="en-US" sz="1100" b="1" i="0" baseline="0" dirty="0">
                          <a:solidFill>
                            <a:prstClr val="black"/>
                          </a:solidFill>
                          <a:latin typeface="Arial" panose="020B0604020202020204" pitchFamily="34" charset="0"/>
                          <a:cs typeface="Arial" panose="020B0604020202020204" pitchFamily="34" charset="0"/>
                        </a:rPr>
                      </a:br>
                      <a:r>
                        <a:rPr lang="en-US" sz="1100" b="1" i="0" baseline="0" dirty="0">
                          <a:solidFill>
                            <a:prstClr val="black"/>
                          </a:solidFill>
                          <a:latin typeface="Arial" panose="020B0604020202020204" pitchFamily="34" charset="0"/>
                          <a:cs typeface="Arial" panose="020B0604020202020204" pitchFamily="34" charset="0"/>
                        </a:rPr>
                        <a:t>training to fight stigma inside their formation. </a:t>
                      </a:r>
                      <a:endParaRPr lang="en-US" sz="1100" b="1" i="0" dirty="0">
                        <a:solidFill>
                          <a:prstClr val="black"/>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879356"/>
                  </a:ext>
                </a:extLst>
              </a:tr>
              <a:tr h="39090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the participants’ efforts within this training to increase their capability to fight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7163424"/>
                  </a:ext>
                </a:extLst>
              </a:tr>
              <a:tr h="9194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Addressing stigma in hypothetical scenarios, in a low-stress environment like </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this training session, has value. It allowed you to work together with other DA Civilians and think through what actions can be taken.</a:t>
                      </a:r>
                    </a:p>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dirty="0">
                          <a:solidFill>
                            <a:schemeClr val="tx1"/>
                          </a:solidFill>
                          <a:latin typeface="Arial" panose="020B0604020202020204" pitchFamily="34" charset="0"/>
                          <a:cs typeface="Arial" panose="020B0604020202020204" pitchFamily="34" charset="0"/>
                        </a:rPr>
                        <a:t>Now</a:t>
                      </a:r>
                      <a:r>
                        <a:rPr lang="en-US" sz="1100" b="0" i="0" baseline="0" dirty="0">
                          <a:solidFill>
                            <a:schemeClr val="tx1"/>
                          </a:solidFill>
                          <a:latin typeface="Arial" panose="020B0604020202020204" pitchFamily="34" charset="0"/>
                          <a:cs typeface="Arial" panose="020B0604020202020204" pitchFamily="34" charset="0"/>
                        </a:rPr>
                        <a:t> having done that, and having increased your awareness and knowledge of stigma and tactics to fight it, let’s discuss how you can personally and practically apply this knowledge inside your families or communities. </a:t>
                      </a: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748534"/>
                  </a:ext>
                </a:extLst>
              </a:tr>
              <a:tr h="6632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Tx/>
                        <a:buNone/>
                        <a:defRPr/>
                      </a:pPr>
                      <a:r>
                        <a:rPr lang="en-US" sz="1100" b="1" i="0" dirty="0">
                          <a:solidFill>
                            <a:prstClr val="black"/>
                          </a:solidFill>
                          <a:latin typeface="Arial" panose="020B0604020202020204" pitchFamily="34" charset="0"/>
                          <a:cs typeface="Arial" panose="020B0604020202020204" pitchFamily="34" charset="0"/>
                        </a:rPr>
                        <a:t>Facilitate a discussion</a:t>
                      </a:r>
                      <a:r>
                        <a:rPr lang="en-US" sz="1100" b="1" i="0" baseline="0" dirty="0">
                          <a:solidFill>
                            <a:prstClr val="black"/>
                          </a:solidFill>
                          <a:latin typeface="Arial" panose="020B0604020202020204" pitchFamily="34" charset="0"/>
                          <a:cs typeface="Arial" panose="020B0604020202020204" pitchFamily="34" charset="0"/>
                        </a:rPr>
                        <a:t> on how participants will practically apply knowledge from today’s training to fight stigma inside their formation. </a:t>
                      </a:r>
                      <a:endParaRPr lang="en-US" sz="1100" b="1" i="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19798827"/>
                  </a:ext>
                </a:extLst>
              </a:tr>
              <a:tr h="9194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b="1" i="0" baseline="0" dirty="0">
                          <a:solidFill>
                            <a:schemeClr val="tx1"/>
                          </a:solidFill>
                          <a:latin typeface="Arial" panose="020B0604020202020204" pitchFamily="34" charset="0"/>
                          <a:cs typeface="Arial" panose="020B0604020202020204" pitchFamily="34" charset="0"/>
                        </a:rPr>
                        <a:t> </a:t>
                      </a:r>
                      <a:r>
                        <a:rPr lang="en-US" sz="1100" b="0" i="0" baseline="0" noProof="0" dirty="0">
                          <a:solidFill>
                            <a:schemeClr val="tx1"/>
                          </a:solidFill>
                          <a:latin typeface="Arial" panose="020B0604020202020204" pitchFamily="34" charset="0"/>
                          <a:cs typeface="Arial" panose="020B0604020202020204" pitchFamily="34" charset="0"/>
                        </a:rPr>
                        <a:t>What specific actions will you take to fight stigma inside your family or local community?</a:t>
                      </a:r>
                      <a:endParaRPr lang="en-US" sz="1100" b="0" i="0" noProof="0" dirty="0">
                        <a:solidFill>
                          <a:schemeClr val="tx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sz="1100" b="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b="0" i="1" dirty="0">
                          <a:solidFill>
                            <a:schemeClr val="tx1"/>
                          </a:solidFill>
                          <a:latin typeface="Arial" panose="020B0604020202020204" pitchFamily="34" charset="0"/>
                          <a:cs typeface="Arial" panose="020B0604020202020204" pitchFamily="34" charset="0"/>
                        </a:rPr>
                        <a:t>: Allow for responses. Examples may include</a:t>
                      </a:r>
                    </a:p>
                    <a:p>
                      <a:pPr marL="457200" lvl="0" indent="-171450" defTabSz="914400" eaLnBrk="0" fontAlgn="base" hangingPunct="0">
                        <a:spcBef>
                          <a:spcPct val="0"/>
                        </a:spcBef>
                        <a:spcAft>
                          <a:spcPts val="600"/>
                        </a:spcAft>
                        <a:buFontTx/>
                        <a:buChar char="-"/>
                        <a:defRPr/>
                      </a:pPr>
                      <a:r>
                        <a:rPr lang="en-US" sz="1100" b="0" i="1" baseline="0" dirty="0">
                          <a:solidFill>
                            <a:schemeClr val="tx1"/>
                          </a:solidFill>
                          <a:latin typeface="Arial" panose="020B0604020202020204" pitchFamily="34" charset="0"/>
                          <a:cs typeface="Arial" panose="020B0604020202020204" pitchFamily="34" charset="0"/>
                        </a:rPr>
                        <a:t>having deliberate conversations about respecting others and appreciating diversity</a:t>
                      </a:r>
                    </a:p>
                    <a:p>
                      <a:pPr marL="457200" lvl="0" indent="-171450" defTabSz="914400" eaLnBrk="0" fontAlgn="base" hangingPunct="0">
                        <a:spcBef>
                          <a:spcPct val="0"/>
                        </a:spcBef>
                        <a:spcAft>
                          <a:spcPts val="600"/>
                        </a:spcAft>
                        <a:buFontTx/>
                        <a:buChar char="-"/>
                        <a:defRPr/>
                      </a:pPr>
                      <a:r>
                        <a:rPr lang="en-US" sz="1100" b="0" i="1" baseline="0" dirty="0">
                          <a:solidFill>
                            <a:schemeClr val="tx1"/>
                          </a:solidFill>
                          <a:latin typeface="Arial" panose="020B0604020202020204" pitchFamily="34" charset="0"/>
                          <a:cs typeface="Arial" panose="020B0604020202020204" pitchFamily="34" charset="0"/>
                        </a:rPr>
                        <a:t>family bonding activities</a:t>
                      </a:r>
                      <a:endParaRPr lang="en-US" sz="1100" b="0" i="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114590"/>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lvl="0" algn="ctr">
              <a:defRPr/>
            </a:pPr>
            <a:r>
              <a:rPr lang="en-US" sz="1100" i="1"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23474" y="336421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71EE83CF-BA12-4438-A41B-B245735A732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br>
              <a:rPr lang="en-US" sz="1200" kern="0" dirty="0">
                <a:solidFill>
                  <a:prstClr val="black"/>
                </a:solidFill>
                <a:latin typeface="Garamond" pitchFamily="18" charset="0"/>
              </a:rPr>
            </a:b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5054A58-B2D4-9DAD-6C2E-D5E0186EB80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2337367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86239618"/>
              </p:ext>
            </p:extLst>
          </p:nvPr>
        </p:nvGraphicFramePr>
        <p:xfrm>
          <a:off x="198437" y="384639"/>
          <a:ext cx="4114800" cy="85679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4949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0" indent="-171450" algn="l" defTabSz="914400" rtl="0" eaLnBrk="0" fontAlgn="base" latinLnBrk="0" hangingPunct="0">
                        <a:lnSpc>
                          <a:spcPct val="100000"/>
                        </a:lnSpc>
                        <a:spcBef>
                          <a:spcPct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when stigma is recognized, bringing it to light </a:t>
                      </a:r>
                      <a:br>
                        <a:rPr lang="en-US" sz="1100" b="0" i="1" dirty="0">
                          <a:solidFill>
                            <a:schemeClr val="tx1"/>
                          </a:solidFill>
                          <a:latin typeface="Arial" panose="020B0604020202020204" pitchFamily="34" charset="0"/>
                          <a:cs typeface="Arial" panose="020B0604020202020204" pitchFamily="34" charset="0"/>
                        </a:rPr>
                      </a:br>
                      <a:r>
                        <a:rPr lang="en-US" sz="1100" b="0" i="1" dirty="0">
                          <a:solidFill>
                            <a:schemeClr val="tx1"/>
                          </a:solidFill>
                          <a:latin typeface="Arial" panose="020B0604020202020204" pitchFamily="34" charset="0"/>
                          <a:cs typeface="Arial" panose="020B0604020202020204" pitchFamily="34" charset="0"/>
                        </a:rPr>
                        <a:t>and having the courage to address it </a:t>
                      </a:r>
                      <a:endParaRPr lang="en-US" sz="1100" b="0" i="0" dirty="0">
                        <a:solidFill>
                          <a:prstClr val="black"/>
                        </a:solidFill>
                        <a:latin typeface="Arial" panose="020B0604020202020204" pitchFamily="34" charset="0"/>
                        <a:cs typeface="Arial" panose="020B0604020202020204" pitchFamily="34" charset="0"/>
                      </a:endParaRPr>
                    </a:p>
                    <a:p>
                      <a:pPr marL="457200" lvl="0" indent="-171450" defTabSz="914400" eaLnBrk="0" fontAlgn="base" hangingPunct="0">
                        <a:spcBef>
                          <a:spcPct val="0"/>
                        </a:spcBef>
                        <a:spcAft>
                          <a:spcPts val="600"/>
                        </a:spcAft>
                        <a:buFontTx/>
                        <a:buChar char="-"/>
                        <a:defRPr/>
                      </a:pPr>
                      <a:r>
                        <a:rPr lang="en-US" sz="1100" b="0" i="1" dirty="0">
                          <a:solidFill>
                            <a:schemeClr val="tx1"/>
                          </a:solidFill>
                          <a:latin typeface="Arial" panose="020B0604020202020204" pitchFamily="34" charset="0"/>
                          <a:cs typeface="Arial" panose="020B0604020202020204" pitchFamily="34" charset="0"/>
                        </a:rPr>
                        <a:t>building protective factors: connecting with individuals who might be experiencing effects of stigma; connecting with those demonstrating stigmatizing behavior so you have the rapport to help educate and challenge their stereotyping and discriminatory behaviors</a:t>
                      </a:r>
                    </a:p>
                    <a:p>
                      <a:pPr marL="457200" lvl="0" indent="-171450" defTabSz="914400" eaLnBrk="0" fontAlgn="base" hangingPunct="0">
                        <a:spcBef>
                          <a:spcPct val="0"/>
                        </a:spcBef>
                        <a:spcAft>
                          <a:spcPts val="600"/>
                        </a:spcAft>
                        <a:buFontTx/>
                        <a:buChar char="-"/>
                        <a:defRPr/>
                      </a:pPr>
                      <a:r>
                        <a:rPr lang="en-US" sz="1100" b="0" i="1" dirty="0">
                          <a:solidFill>
                            <a:schemeClr val="tx1"/>
                          </a:solidFill>
                          <a:latin typeface="Arial" panose="020B0604020202020204" pitchFamily="34" charset="0"/>
                          <a:cs typeface="Arial" panose="020B0604020202020204" pitchFamily="34" charset="0"/>
                        </a:rPr>
                        <a:t>be an advocate and role model: speaking up about your personal experiences with utilizing helping resources]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6185968"/>
                  </a:ext>
                </a:extLst>
              </a:tr>
              <a:tr h="2769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look inward and identify any beliefs or behaviors that fuel stigma.</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1941144"/>
                  </a:ext>
                </a:extLst>
              </a:tr>
              <a:tr h="1529239">
                <a:tc>
                  <a:txBody>
                    <a:bodyPr/>
                    <a:lstStyle/>
                    <a:p>
                      <a:pPr algn="ct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defTabSz="914400" fontAlgn="base">
                        <a:spcBef>
                          <a:spcPct val="0"/>
                        </a:spcBef>
                        <a:spcAft>
                          <a:spcPts val="600"/>
                        </a:spcAft>
                        <a:buFont typeface="Arial" panose="020B0604020202020204" pitchFamily="34" charset="0"/>
                        <a:buNone/>
                        <a:defRPr/>
                      </a:pPr>
                      <a:r>
                        <a:rPr lang="en-US" sz="1100" b="1" i="1" dirty="0">
                          <a:solidFill>
                            <a:schemeClr val="dk1"/>
                          </a:solidFill>
                          <a:latin typeface="Arial" panose="020B0604020202020204" pitchFamily="34" charset="0"/>
                          <a:ea typeface="Verdana" panose="020B0604030504040204" pitchFamily="34" charset="0"/>
                          <a:cs typeface="Arial" panose="020B0604020202020204" pitchFamily="34" charset="0"/>
                        </a:rPr>
                        <a:t>[CLICK TO ADVANCE]</a:t>
                      </a:r>
                    </a:p>
                    <a:p>
                      <a:pPr marL="171450" lvl="0" indent="-171450" defTabSz="914400" fontAlgn="base">
                        <a:spcBef>
                          <a:spcPct val="0"/>
                        </a:spcBef>
                        <a:spcAft>
                          <a:spcPts val="600"/>
                        </a:spcAft>
                        <a:buFont typeface="Arial" panose="020B0604020202020204" pitchFamily="34" charset="0"/>
                        <a:buChar char="•"/>
                        <a:defRPr/>
                      </a:pPr>
                      <a:r>
                        <a:rPr lang="en-US" sz="1100" b="0" i="0" dirty="0">
                          <a:solidFill>
                            <a:schemeClr val="dk1"/>
                          </a:solidFill>
                          <a:latin typeface="Arial" panose="020B0604020202020204" pitchFamily="34" charset="0"/>
                          <a:ea typeface="Verdana" panose="020B0604030504040204" pitchFamily="34" charset="0"/>
                          <a:cs typeface="Arial" panose="020B0604020202020204" pitchFamily="34" charset="0"/>
                        </a:rPr>
                        <a:t>Fighting</a:t>
                      </a: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 stigma within your family or fighting public stigma often starts with taking a pause to look inward. Take an honest look at your attitudes and behaviors that might be fueling a stigma.</a:t>
                      </a:r>
                    </a:p>
                    <a:p>
                      <a:pPr marL="0" lvl="0" indent="0" defTabSz="914400" fontAlgn="base">
                        <a:spcBef>
                          <a:spcPct val="0"/>
                        </a:spcBef>
                        <a:spcAft>
                          <a:spcPts val="600"/>
                        </a:spcAft>
                        <a:buFont typeface="Arial" panose="020B0604020202020204" pitchFamily="34" charset="0"/>
                        <a:buNone/>
                        <a:defRPr/>
                      </a:pPr>
                      <a:r>
                        <a:rPr lang="en-US" sz="1100" b="0" i="1" baseline="0" dirty="0">
                          <a:solidFill>
                            <a:schemeClr val="dk1"/>
                          </a:solidFill>
                          <a:latin typeface="Arial" panose="020B0604020202020204" pitchFamily="34" charset="0"/>
                          <a:ea typeface="Verdana" panose="020B0604030504040204" pitchFamily="34" charset="0"/>
                          <a:cs typeface="Arial" panose="020B0604020202020204" pitchFamily="34" charset="0"/>
                        </a:rPr>
                        <a:t>[</a:t>
                      </a:r>
                      <a:r>
                        <a:rPr lang="en-US" sz="1100" b="1" i="1" baseline="0" dirty="0">
                          <a:solidFill>
                            <a:schemeClr val="dk1"/>
                          </a:solidFill>
                          <a:latin typeface="Arial" panose="020B0604020202020204" pitchFamily="34" charset="0"/>
                          <a:ea typeface="Verdana" panose="020B0604030504040204" pitchFamily="34" charset="0"/>
                          <a:cs typeface="Arial" panose="020B0604020202020204" pitchFamily="34" charset="0"/>
                        </a:rPr>
                        <a:t>NOTE</a:t>
                      </a:r>
                      <a:r>
                        <a:rPr lang="en-US" sz="1100" b="0" i="1" baseline="0" dirty="0">
                          <a:solidFill>
                            <a:schemeClr val="dk1"/>
                          </a:solidFill>
                          <a:latin typeface="Arial" panose="020B0604020202020204" pitchFamily="34" charset="0"/>
                          <a:ea typeface="Verdana" panose="020B0604030504040204" pitchFamily="34" charset="0"/>
                          <a:cs typeface="Arial" panose="020B0604020202020204" pitchFamily="34" charset="0"/>
                        </a:rPr>
                        <a:t>: Pose the following questions rhetorically to stimulate internal thought/introspection.]</a:t>
                      </a:r>
                    </a:p>
                    <a:p>
                      <a:pPr marL="171450" lvl="0" indent="-171450" defTabSz="914400" fontAlgn="base">
                        <a:spcBef>
                          <a:spcPct val="0"/>
                        </a:spcBef>
                        <a:spcAft>
                          <a:spcPts val="600"/>
                        </a:spcAft>
                        <a:buFont typeface="Arial" panose="020B0604020202020204" pitchFamily="34" charset="0"/>
                        <a:buChar char="•"/>
                        <a:defRPr/>
                      </a:pPr>
                      <a:r>
                        <a:rPr lang="en-US" sz="1100" b="1"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a:t>
                      </a: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Are you the first barrier preventing others from reaching out for and getting the help they need? Are your beliefs, your words, and your actions aligned when it comes to people asking for help?</a:t>
                      </a:r>
                    </a:p>
                    <a:p>
                      <a:pPr marL="171450" lvl="0" indent="-171450" defTabSz="914400" fontAlgn="base">
                        <a:spcBef>
                          <a:spcPct val="0"/>
                        </a:spcBef>
                        <a:spcAft>
                          <a:spcPts val="600"/>
                        </a:spcAft>
                        <a:buFont typeface="Arial" panose="020B0604020202020204" pitchFamily="34" charset="0"/>
                        <a:buChar char="•"/>
                        <a:defRPr/>
                      </a:pP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You or others may unintentionally or innocently use language or behaviors that are in fact harmful or  stigmatizing. If or when this happens, be receptive with being challenged and corrected.</a:t>
                      </a:r>
                      <a:endParaRPr lang="en-US" sz="1100" b="0" i="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110781"/>
                  </a:ext>
                </a:extLst>
              </a:tr>
              <a:tr h="2769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personal values to engage in stigma-reducing behaviors in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9294479"/>
                  </a:ext>
                </a:extLst>
              </a:tr>
              <a:tr h="565662">
                <a:tc>
                  <a:txBody>
                    <a:bodyPr/>
                    <a:lstStyle/>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fontAlgn="base">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There will likely be times when taking</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action to fight stigma is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difficult or uncomfortable. During these more challenging times, draw upon your personal values or the Army Values for motivation to engage in stigma-reducing behaviors and in the ACE process. </a:t>
                      </a:r>
                    </a:p>
                    <a:p>
                      <a:pPr marL="171450" lvl="0" indent="-171450" defTabSz="914400" fontAlgn="base">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For example, you can draw on</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your personal values such as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courage</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challenge the stigma,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curiosity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learn more about mental health, or on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loyalty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foster a stronger connection with a someone that is different than you. </a:t>
                      </a:r>
                      <a:endParaRPr lang="en-US" sz="1100" b="0" i="1" baseline="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b="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i="1" baseline="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11-B</a:t>
            </a:r>
          </a:p>
        </p:txBody>
      </p:sp>
      <p:sp>
        <p:nvSpPr>
          <p:cNvPr id="8" name="TextBox 7">
            <a:extLst>
              <a:ext uri="{FF2B5EF4-FFF2-40B4-BE49-F238E27FC236}">
                <a16:creationId xmlns:a16="http://schemas.microsoft.com/office/drawing/2014/main" id="{B2F8ABB4-A2E9-42F4-892A-31278EC810B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AC95EE30-FAD1-8380-4B60-2D49D38ED86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101845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98953467"/>
              </p:ext>
            </p:extLst>
          </p:nvPr>
        </p:nvGraphicFramePr>
        <p:xfrm>
          <a:off x="254000" y="3320205"/>
          <a:ext cx="4043177" cy="57248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335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connection between reducing stigma and suicide prevention.</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86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State</a:t>
                      </a:r>
                      <a:r>
                        <a:rPr lang="en-US" sz="1100" b="1" kern="1200" baseline="0" dirty="0">
                          <a:solidFill>
                            <a:schemeClr val="tx1"/>
                          </a:solidFill>
                          <a:effectLst/>
                          <a:latin typeface="Arial" panose="020B0604020202020204" pitchFamily="34" charset="0"/>
                          <a:ea typeface="+mn-ea"/>
                          <a:cs typeface="Arial" panose="020B0604020202020204" pitchFamily="34" charset="0"/>
                        </a:rPr>
                        <a:t> that f</a:t>
                      </a:r>
                      <a:r>
                        <a:rPr lang="en-US" sz="1100" b="1" kern="1200" dirty="0">
                          <a:solidFill>
                            <a:schemeClr val="tx1"/>
                          </a:solidFill>
                          <a:effectLst/>
                          <a:latin typeface="Arial" panose="020B0604020202020204" pitchFamily="34" charset="0"/>
                          <a:ea typeface="+mn-ea"/>
                          <a:cs typeface="Arial" panose="020B0604020202020204" pitchFamily="34" charset="0"/>
                        </a:rPr>
                        <a:t>ighting stigma can</a:t>
                      </a:r>
                      <a:r>
                        <a:rPr lang="en-US" sz="1100" b="1" kern="1200" baseline="0" dirty="0">
                          <a:solidFill>
                            <a:schemeClr val="tx1"/>
                          </a:solidFill>
                          <a:effectLst/>
                          <a:latin typeface="Arial" panose="020B0604020202020204" pitchFamily="34" charset="0"/>
                          <a:ea typeface="+mn-ea"/>
                          <a:cs typeface="Arial" panose="020B0604020202020204" pitchFamily="34" charset="0"/>
                        </a:rPr>
                        <a:t> help</a:t>
                      </a:r>
                      <a:r>
                        <a:rPr lang="en-US" sz="1100" b="1" kern="1200" dirty="0">
                          <a:solidFill>
                            <a:schemeClr val="tx1"/>
                          </a:solidFill>
                          <a:effectLst/>
                          <a:latin typeface="Arial" panose="020B0604020202020204" pitchFamily="34" charset="0"/>
                          <a:ea typeface="+mn-ea"/>
                          <a:cs typeface="Arial" panose="020B0604020202020204" pitchFamily="34" charset="0"/>
                        </a:rPr>
                        <a:t> to lower the risk of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2615">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Now, let’s take a look at the positive outcomes that can come from your efforts to fight stigma.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Throughout this module,</a:t>
                      </a:r>
                      <a:r>
                        <a:rPr lang="en-US" sz="1100" b="0" kern="0" baseline="0" dirty="0">
                          <a:solidFill>
                            <a:prstClr val="black"/>
                          </a:solidFill>
                          <a:latin typeface="Arial" panose="020B0604020202020204" pitchFamily="34" charset="0"/>
                          <a:cs typeface="Arial" panose="020B0604020202020204" pitchFamily="34" charset="0"/>
                        </a:rPr>
                        <a:t> we have</a:t>
                      </a:r>
                      <a:r>
                        <a:rPr lang="en-US" sz="1100" b="0" kern="0" dirty="0">
                          <a:solidFill>
                            <a:prstClr val="black"/>
                          </a:solidFill>
                          <a:latin typeface="Arial" panose="020B0604020202020204" pitchFamily="34" charset="0"/>
                          <a:cs typeface="Arial" panose="020B0604020202020204" pitchFamily="34" charset="0"/>
                        </a:rPr>
                        <a:t> demonstrated that stigma is</a:t>
                      </a:r>
                      <a:r>
                        <a:rPr lang="en-US" sz="1100" b="0" kern="0" baseline="0" dirty="0">
                          <a:solidFill>
                            <a:prstClr val="black"/>
                          </a:solidFill>
                          <a:latin typeface="Arial" panose="020B0604020202020204" pitchFamily="34" charset="0"/>
                          <a:cs typeface="Arial" panose="020B0604020202020204" pitchFamily="34" charset="0"/>
                        </a:rPr>
                        <a:t> associated with negative outcomes to include increased risk of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Fighting stigma can,</a:t>
                      </a:r>
                      <a:r>
                        <a:rPr lang="en-US" sz="1100" kern="1200" baseline="0" dirty="0">
                          <a:solidFill>
                            <a:schemeClr val="tx1"/>
                          </a:solidFill>
                          <a:effectLst/>
                          <a:latin typeface="Arial" panose="020B0604020202020204" pitchFamily="34" charset="0"/>
                          <a:ea typeface="+mn-ea"/>
                          <a:cs typeface="Arial" panose="020B0604020202020204" pitchFamily="34" charset="0"/>
                        </a:rPr>
                        <a:t> therefore, help</a:t>
                      </a:r>
                      <a:r>
                        <a:rPr lang="en-US" sz="1100" kern="1200" dirty="0">
                          <a:solidFill>
                            <a:schemeClr val="tx1"/>
                          </a:solidFill>
                          <a:effectLst/>
                          <a:latin typeface="Arial" panose="020B0604020202020204" pitchFamily="34" charset="0"/>
                          <a:ea typeface="+mn-ea"/>
                          <a:cs typeface="Arial" panose="020B0604020202020204" pitchFamily="34" charset="0"/>
                        </a:rPr>
                        <a:t> to lower the risk of suicide.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41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image to demonstrate the positive impact of fighting the stigma and how it can contribute to a lower risk of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65378666"/>
                  </a:ext>
                </a:extLst>
              </a:tr>
              <a:tr h="554164">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kern="1200" dirty="0">
                          <a:solidFill>
                            <a:schemeClr val="tx1"/>
                          </a:solidFill>
                          <a:effectLst/>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mn-ea"/>
                          <a:cs typeface="Arial" panose="020B0604020202020204" pitchFamily="34" charset="0"/>
                        </a:rPr>
                        <a:t>Stigma is disrespectful; actively</a:t>
                      </a:r>
                      <a:r>
                        <a:rPr lang="en-US" sz="1100" b="0" kern="1200" baseline="0" dirty="0">
                          <a:solidFill>
                            <a:schemeClr val="tx1"/>
                          </a:solidFill>
                          <a:effectLst/>
                          <a:latin typeface="Arial" panose="020B0604020202020204" pitchFamily="34" charset="0"/>
                          <a:ea typeface="+mn-ea"/>
                          <a:cs typeface="Arial" panose="020B0604020202020204" pitchFamily="34" charset="0"/>
                        </a:rPr>
                        <a:t> fighting stigma with tactics such as learning, connecting, and challenging shows that you will not tolerate disrespect within the community. It shows that you CARE.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tx1"/>
                          </a:solidFill>
                          <a:effectLst/>
                          <a:latin typeface="Arial" panose="020B0604020202020204" pitchFamily="34" charset="0"/>
                          <a:ea typeface="+mn-ea"/>
                          <a:cs typeface="Arial" panose="020B0604020202020204" pitchFamily="34" charset="0"/>
                        </a:rPr>
                        <a:t>When you know someone cares, you are more apt to trust them.</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A family or community </a:t>
                      </a:r>
                      <a:r>
                        <a:rPr lang="en-US" sz="1100" b="0" kern="0" dirty="0">
                          <a:solidFill>
                            <a:prstClr val="black"/>
                          </a:solidFill>
                          <a:latin typeface="Arial" panose="020B0604020202020204" pitchFamily="34" charset="0"/>
                          <a:cs typeface="Arial" panose="020B0604020202020204" pitchFamily="34" charset="0"/>
                        </a:rPr>
                        <a:t>with members who can </a:t>
                      </a:r>
                      <a:br>
                        <a:rPr lang="en-US" sz="1100" b="0" kern="0" dirty="0">
                          <a:solidFill>
                            <a:prstClr val="black"/>
                          </a:solidFill>
                          <a:latin typeface="Arial" panose="020B0604020202020204" pitchFamily="34" charset="0"/>
                          <a:cs typeface="Arial" panose="020B0604020202020204" pitchFamily="34" charset="0"/>
                        </a:rPr>
                      </a:br>
                      <a:r>
                        <a:rPr lang="en-US" sz="1100" b="0" kern="0" dirty="0">
                          <a:solidFill>
                            <a:prstClr val="black"/>
                          </a:solidFill>
                          <a:latin typeface="Arial" panose="020B0604020202020204" pitchFamily="34" charset="0"/>
                          <a:cs typeface="Arial" panose="020B0604020202020204" pitchFamily="34" charset="0"/>
                        </a:rPr>
                        <a:t>trust one another will naturally help to improve </a:t>
                      </a:r>
                      <a:br>
                        <a:rPr lang="en-US" sz="1100" b="0" kern="0" dirty="0">
                          <a:solidFill>
                            <a:prstClr val="black"/>
                          </a:solidFill>
                          <a:latin typeface="Arial" panose="020B0604020202020204" pitchFamily="34" charset="0"/>
                          <a:cs typeface="Arial" panose="020B0604020202020204" pitchFamily="34" charset="0"/>
                        </a:rPr>
                      </a:br>
                      <a:r>
                        <a:rPr lang="en-US" sz="1100" b="0" kern="0" dirty="0">
                          <a:solidFill>
                            <a:prstClr val="black"/>
                          </a:solidFill>
                          <a:latin typeface="Arial" panose="020B0604020202020204" pitchFamily="34" charset="0"/>
                          <a:cs typeface="Arial" panose="020B0604020202020204" pitchFamily="34" charset="0"/>
                        </a:rPr>
                        <a:t>cohesion and relationships.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173558"/>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230B1D-1255-438A-AD31-5E8CD2356A0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C6E981F-90DE-E7DA-EC72-43DC4EBD463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609991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61202989"/>
              </p:ext>
            </p:extLst>
          </p:nvPr>
        </p:nvGraphicFramePr>
        <p:xfrm>
          <a:off x="198437" y="384639"/>
          <a:ext cx="4114800" cy="374286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Higher levels of cohesion can lead people to be less tolerant of stigmatizing behavior, resulting in higher rates of help-seeking and fewer barriers to care.</a:t>
                      </a:r>
                      <a:endParaRPr lang="en-US" sz="1100" b="0" kern="0" dirty="0">
                        <a:solidFill>
                          <a:prstClr val="black"/>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Furthermore,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a group of people – whether that is a workplace, a family, a community, or an Army unit – has strong relationships, trust, and cohesion, it enhances the ability of its members to successfully Ask, Care, Escort and take action, all crucial steps in the ACE process.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By fighting the stigma with effective tactics, you are doing your part to positively affect the suicide prevention efforts within your family, your community, and within the Army as a whole, and help to lower the risk of suicide.</a:t>
                      </a:r>
                      <a:endParaRPr lang="en-US" sz="1100" i="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821">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00919441"/>
                  </a:ext>
                </a:extLst>
              </a:tr>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discussed stigma, its impact, and ways to fight against it, let’s talk about your next steps.</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349854"/>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A694321-970D-5F5B-5814-447C997E57B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4257962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12950734"/>
              </p:ext>
            </p:extLst>
          </p:nvPr>
        </p:nvGraphicFramePr>
        <p:xfrm>
          <a:off x="254000" y="3320205"/>
          <a:ext cx="4043177" cy="522483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335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86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2615">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DA Civilian community?</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speaking up when I recognize stigmatizing words or behaviors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educating myself more about mental health and the benefits of utilizing mental health services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on one of my personal values when tempted to avoid uncomfortable conversations or needing to use one of the stigma-fighting tactics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inviting a friend or family member over for dinner]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230B1D-1255-438A-AD31-5E8CD2356A0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C6E981F-90DE-E7DA-EC72-43DC4EBD463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4089401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45327880"/>
              </p:ext>
            </p:extLst>
          </p:nvPr>
        </p:nvGraphicFramePr>
        <p:xfrm>
          <a:off x="198437" y="384639"/>
          <a:ext cx="4114800" cy="60165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Soldiers, coworkers, and members of their own personal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97517306"/>
                  </a:ext>
                </a:extLst>
              </a:tr>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Soldiers and other members within your community:</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openly discuss benefits of utilizing professional resources for support through life’s challenges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 open-minded and willing to have your beliefs challenged by new information and new circumstances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together, learn about various resources as well as solutions for people facing barriers to care so that you can share accurate, helpful information with others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seeking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13-B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A694321-970D-5F5B-5814-447C997E57B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800517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64901257"/>
              </p:ext>
            </p:extLst>
          </p:nvPr>
        </p:nvGraphicFramePr>
        <p:xfrm>
          <a:off x="192589" y="3257839"/>
          <a:ext cx="4043177" cy="58789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Recognize that reducing stigma is everyone’s responsibility, and thank participants for attending. </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Empower participants to commit</a:t>
                      </a:r>
                      <a:r>
                        <a:rPr lang="en-US" sz="1100" b="1" baseline="0" dirty="0">
                          <a:solidFill>
                            <a:schemeClr val="tx1"/>
                          </a:solidFill>
                          <a:latin typeface="Arial" panose="020B0604020202020204" pitchFamily="34" charset="0"/>
                          <a:cs typeface="Arial" panose="020B0604020202020204" pitchFamily="34" charset="0"/>
                        </a:rPr>
                        <a:t> to fighting the stigma within their own selves and their communities to help mitigate the risk of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After today’s session,</a:t>
                      </a:r>
                      <a:r>
                        <a:rPr lang="en-US" sz="1100" kern="1200" baseline="0" dirty="0">
                          <a:solidFill>
                            <a:schemeClr val="tx1"/>
                          </a:solidFill>
                          <a:effectLst/>
                          <a:latin typeface="Arial" panose="020B0604020202020204" pitchFamily="34" charset="0"/>
                          <a:ea typeface="+mn-ea"/>
                          <a:cs typeface="Arial" panose="020B0604020202020204" pitchFamily="34" charset="0"/>
                        </a:rPr>
                        <a:t> you should now know more about stigma and its negative impact on individual, families, and communities to include the Army. You also are more aware of tactics that can be used to help fight the stigma and aid the suicide prevention efforts of your family, communities, and the Army.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tx1"/>
                          </a:solidFill>
                          <a:effectLst/>
                          <a:latin typeface="Arial" panose="020B0604020202020204" pitchFamily="34" charset="0"/>
                          <a:ea typeface="+mn-ea"/>
                          <a:cs typeface="Arial" panose="020B0604020202020204" pitchFamily="34" charset="0"/>
                        </a:rPr>
                        <a:t>It might be helpful for you to know that Army policies are changing to be more supportive of Soldiers getting the help they need, but true change happens at the lowest level.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Take the knowledge you’ve received to help sustain and improve the culture within your family and communities as it pertains to help-seeking behavior and mitigating risk of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tx1"/>
                          </a:solidFill>
                          <a:effectLst/>
                          <a:latin typeface="Arial" panose="020B0604020202020204" pitchFamily="34" charset="0"/>
                          <a:ea typeface="+mn-ea"/>
                          <a:cs typeface="Arial" panose="020B0604020202020204" pitchFamily="34" charset="0"/>
                        </a:rPr>
                        <a:t>Commit to the stigma-fighting actions you established a few moments ago.</a:t>
                      </a:r>
                      <a:endParaRPr lang="en-US" sz="1100"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Each individual has the responsibility and the power to make a positive difference. Be the difference with Soldiers, friends, family members, and neighbors.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54480E-F526-40D6-A47E-A35EC352471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Isosceles Triangle 2">
            <a:extLst>
              <a:ext uri="{FF2B5EF4-FFF2-40B4-BE49-F238E27FC236}">
                <a16:creationId xmlns:a16="http://schemas.microsoft.com/office/drawing/2014/main" id="{BEC1463F-0075-3853-785F-8988FF50CA86}"/>
              </a:ext>
            </a:extLst>
          </p:cNvPr>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FDD6F7-C60A-6412-2FD4-96CECDFC0A51}"/>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Civilian-Fighting Stigma Module</a:t>
            </a:r>
          </a:p>
        </p:txBody>
      </p:sp>
    </p:spTree>
    <p:extLst>
      <p:ext uri="{BB962C8B-B14F-4D97-AF65-F5344CB8AC3E}">
        <p14:creationId xmlns:p14="http://schemas.microsoft.com/office/powerpoint/2010/main" val="5145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3297894"/>
              </p:ext>
            </p:extLst>
          </p:nvPr>
        </p:nvGraphicFramePr>
        <p:xfrm>
          <a:off x="167441" y="384639"/>
          <a:ext cx="4114800" cy="151294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881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80783384"/>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Lastly, thank you for attending today’s training. Your participation is evidence of your support and care for Soldiers, Soldiers’ Circle of Support, fellow DA Civilians, and members of your own personal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94C23544-481F-A863-1365-2B57E88B238F}"/>
              </a:ext>
            </a:extLst>
          </p:cNvPr>
          <p:cNvSpPr/>
          <p:nvPr/>
        </p:nvSpPr>
        <p:spPr>
          <a:xfrm>
            <a:off x="3651588" y="8609352"/>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72D387-023A-D153-414B-E96C3A3C5C9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71387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 name="TextBox 1">
            <a:extLst>
              <a:ext uri="{FF2B5EF4-FFF2-40B4-BE49-F238E27FC236}">
                <a16:creationId xmlns:a16="http://schemas.microsoft.com/office/drawing/2014/main" id="{DAB7E92E-9266-9CDA-F7D2-8FE13441DDB0}"/>
              </a:ext>
            </a:extLst>
          </p:cNvPr>
          <p:cNvSpPr txBox="1"/>
          <p:nvPr/>
        </p:nvSpPr>
        <p:spPr>
          <a:xfrm>
            <a:off x="483919" y="1376991"/>
            <a:ext cx="5889232" cy="6375323"/>
          </a:xfrm>
          <a:prstGeom prst="rect">
            <a:avLst/>
          </a:prstGeom>
          <a:noFill/>
        </p:spPr>
        <p:txBody>
          <a:bodyPr wrap="square" lIns="95747" tIns="47873" rIns="95747" bIns="47873">
            <a:spAutoFit/>
          </a:bodyPr>
          <a:lstStyle/>
          <a:p>
            <a:r>
              <a:rPr lang="en-US" sz="1200" b="1" u="sng" dirty="0">
                <a:latin typeface="Arial 12"/>
              </a:rPr>
              <a:t>Cohesive efforts</a:t>
            </a:r>
            <a:r>
              <a:rPr lang="en-US" sz="1200" b="1" dirty="0">
                <a:latin typeface="Arial 12"/>
              </a:rPr>
              <a:t>:</a:t>
            </a:r>
            <a:r>
              <a:rPr lang="en-US" sz="1200" dirty="0">
                <a:latin typeface="Arial 12"/>
              </a:rPr>
              <a:t> This ACE module resembles the content and format of the ACE Base module for Soldiers but has been tailored for DA Civilians. It is strongly recommended that this training be offered around the same time frame that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DA Civilians on an annual basis. </a:t>
            </a:r>
          </a:p>
          <a:p>
            <a:endParaRPr lang="en-US" sz="1200" dirty="0">
              <a:latin typeface="Arial 12"/>
            </a:endParaRPr>
          </a:p>
          <a:p>
            <a:r>
              <a:rPr lang="en-US" sz="1200" dirty="0">
                <a:latin typeface="Arial 12"/>
              </a:rPr>
              <a:t>A majority of the examples, discussions, and activities are focused on how a DA Civilian might apply ACE concepts with Soldiers. The Soldier-focused examples are not to discount the importance of other people (e.g., coworkers, family members, friends) or relationships that participants have with others; instead, it is done intentionally to keep the training focused on the learning concepts. Also, it is the most universally relevant focus given every participant attending is there due to having vested interest in supporting Soldiers and the Army mission. </a:t>
            </a:r>
          </a:p>
          <a:p>
            <a:pPr>
              <a:spcBef>
                <a:spcPts val="0"/>
              </a:spcBef>
            </a:pPr>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DA Civilians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However, there may be circumstances that warrant a virtual training option in order to be realistic and inclusive to all DA Civilians who wish to participate (e.g., DA Civilians being geographically scattered, child-care constraints, work schedules). Trainers and command teams are advised to use their discretion to determine the best mode of delivery without compromising its value.</a:t>
            </a:r>
          </a:p>
        </p:txBody>
      </p:sp>
      <p:sp>
        <p:nvSpPr>
          <p:cNvPr id="4" name="TextBox 3">
            <a:extLst>
              <a:ext uri="{FF2B5EF4-FFF2-40B4-BE49-F238E27FC236}">
                <a16:creationId xmlns:a16="http://schemas.microsoft.com/office/drawing/2014/main" id="{AA2884AA-825B-599F-5EB9-6F36820C0F32}"/>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
        <p:nvSpPr>
          <p:cNvPr id="5" name="Rectangle 4">
            <a:extLst>
              <a:ext uri="{FF2B5EF4-FFF2-40B4-BE49-F238E27FC236}">
                <a16:creationId xmlns:a16="http://schemas.microsoft.com/office/drawing/2014/main" id="{4C07D5D4-C692-1903-0716-CE1553D4BA62}"/>
              </a:ext>
            </a:extLst>
          </p:cNvPr>
          <p:cNvSpPr/>
          <p:nvPr/>
        </p:nvSpPr>
        <p:spPr>
          <a:xfrm>
            <a:off x="484848" y="646667"/>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100" b="1" kern="0" dirty="0">
                <a:solidFill>
                  <a:prstClr val="black"/>
                </a:solidFill>
                <a:latin typeface="Verdana" panose="020B060403050404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305528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EEC38D4E-122A-2532-8B84-65BFADC5570A}"/>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565E085-3129-396A-B685-5D831BE3FEF0}"/>
              </a:ext>
            </a:extLst>
          </p:cNvPr>
          <p:cNvSpPr txBox="1"/>
          <p:nvPr/>
        </p:nvSpPr>
        <p:spPr>
          <a:xfrm>
            <a:off x="0" y="8826725"/>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15-A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11EAF5E-3E08-7175-35D6-03F43E03C79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Civilian-Fighting Stigma Module</a:t>
            </a:r>
          </a:p>
        </p:txBody>
      </p:sp>
    </p:spTree>
    <p:extLst>
      <p:ext uri="{BB962C8B-B14F-4D97-AF65-F5344CB8AC3E}">
        <p14:creationId xmlns:p14="http://schemas.microsoft.com/office/powerpoint/2010/main" val="3521511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15-B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7479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6298"/>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19920" y="408765"/>
            <a:ext cx="6638079" cy="8682505"/>
          </a:xfrm>
          <a:prstGeom prst="rect">
            <a:avLst/>
          </a:prstGeom>
        </p:spPr>
        <p:txBody>
          <a:bodyPr wrap="square">
            <a:spAutoFit/>
          </a:bodyPr>
          <a:lstStyle/>
          <a:p>
            <a:pPr algn="ctr">
              <a:lnSpc>
                <a:spcPct val="107000"/>
              </a:lnSpc>
              <a:spcAft>
                <a:spcPts val="800"/>
              </a:spcAft>
            </a:pPr>
            <a:r>
              <a:rPr lang="en-US" sz="1100" b="1" dirty="0">
                <a:latin typeface="Arial" panose="020B0604020202020204" pitchFamily="34" charset="0"/>
                <a:ea typeface="Calibri" panose="020F0502020204030204" pitchFamily="34" charset="0"/>
                <a:cs typeface="Arial" panose="020B0604020202020204" pitchFamily="34" charset="0"/>
              </a:rPr>
              <a:t>References</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100" b="1" dirty="0">
                <a:latin typeface="Arial" panose="020B0604020202020204" pitchFamily="34" charset="0"/>
                <a:ea typeface="Calibri" panose="020F0502020204030204" pitchFamily="34" charset="0"/>
                <a:cs typeface="Arial" panose="020B0604020202020204" pitchFamily="34" charset="0"/>
              </a:rPr>
              <a:t> </a:t>
            </a:r>
            <a:r>
              <a:rPr lang="en-US" sz="1100" b="1" u="sng" dirty="0">
                <a:latin typeface="Arial" panose="020B0604020202020204" pitchFamily="34" charset="0"/>
                <a:ea typeface="Calibri" panose="020F0502020204030204" pitchFamily="34" charset="0"/>
                <a:cs typeface="Arial" panose="020B0604020202020204" pitchFamily="34" charset="0"/>
              </a:rPr>
              <a:t>Army Publications</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(2019). </a:t>
            </a:r>
            <a:r>
              <a:rPr lang="en-US" sz="1100" i="1" dirty="0">
                <a:latin typeface="Arial" panose="020B0604020202020204" pitchFamily="34" charset="0"/>
                <a:ea typeface="Calibri" panose="020F0502020204030204" pitchFamily="34" charset="0"/>
                <a:cs typeface="Arial" panose="020B0604020202020204" pitchFamily="34" charset="0"/>
              </a:rPr>
              <a:t>Army Leadership and the Profession (</a:t>
            </a:r>
            <a:r>
              <a:rPr lang="en-US" sz="1100" dirty="0">
                <a:latin typeface="Arial" panose="020B0604020202020204" pitchFamily="34" charset="0"/>
                <a:ea typeface="Calibri" panose="020F0502020204030204" pitchFamily="34" charset="0"/>
                <a:cs typeface="Arial" panose="020B0604020202020204" pitchFamily="34" charset="0"/>
              </a:rPr>
              <a:t>ADP 6-22).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https://armypubs.army.mil/epubs/DR_pubs/DR_a/ARN20039-ADP_6-22-001-WEB-0.pdf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(2015). </a:t>
            </a:r>
            <a:r>
              <a:rPr lang="en-US" sz="1100" i="1" dirty="0">
                <a:latin typeface="Arial" panose="020B0604020202020204" pitchFamily="34" charset="0"/>
                <a:ea typeface="Calibri" panose="020F0502020204030204" pitchFamily="34" charset="0"/>
                <a:cs typeface="Arial" panose="020B0604020202020204" pitchFamily="34" charset="0"/>
              </a:rPr>
              <a:t>Army Team Building </a:t>
            </a:r>
            <a:r>
              <a:rPr lang="en-US" sz="1100" dirty="0">
                <a:latin typeface="Arial" panose="020B0604020202020204" pitchFamily="34" charset="0"/>
                <a:ea typeface="Calibri" panose="020F0502020204030204" pitchFamily="34" charset="0"/>
                <a:cs typeface="Arial" panose="020B0604020202020204" pitchFamily="34" charset="0"/>
              </a:rPr>
              <a:t>(ATP 6-22.6).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https://armypubs.army.mil/epubs/DR_pubs/DR_a/pdf/web/atp6_22x6%20FINAL.pdf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(2016). </a:t>
            </a:r>
            <a:r>
              <a:rPr lang="en-US" sz="1100" i="1" dirty="0">
                <a:latin typeface="Arial" panose="020B0604020202020204" pitchFamily="34" charset="0"/>
                <a:ea typeface="Calibri" panose="020F0502020204030204" pitchFamily="34" charset="0"/>
                <a:cs typeface="Arial" panose="020B0604020202020204" pitchFamily="34" charset="0"/>
              </a:rPr>
              <a:t>A Leaders’ Guide to Soldier Health and Fitness </a:t>
            </a:r>
            <a:r>
              <a:rPr lang="en-US" sz="1100" dirty="0">
                <a:latin typeface="Arial" panose="020B0604020202020204" pitchFamily="34" charset="0"/>
                <a:ea typeface="Calibri" panose="020F0502020204030204" pitchFamily="34" charset="0"/>
                <a:cs typeface="Arial" panose="020B0604020202020204" pitchFamily="34" charset="0"/>
              </a:rPr>
              <a:t>(ATP 6-22.5). 	https://armypubs.army.mil/epubs/DR_pubs/DR_a/pdf/web/atp6_22x5.pdf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(2015). </a:t>
            </a:r>
            <a:r>
              <a:rPr lang="en-US" sz="1100" i="1" dirty="0">
                <a:latin typeface="Arial" panose="020B0604020202020204" pitchFamily="34" charset="0"/>
                <a:ea typeface="Calibri" panose="020F0502020204030204" pitchFamily="34" charset="0"/>
                <a:cs typeface="Arial" panose="020B0604020202020204" pitchFamily="34" charset="0"/>
              </a:rPr>
              <a:t>Health Promotion, Risk Reduction, and Suicide 	Prevention</a:t>
            </a:r>
            <a:r>
              <a:rPr lang="en-US" sz="1100" dirty="0">
                <a:latin typeface="Arial" panose="020B0604020202020204" pitchFamily="34" charset="0"/>
                <a:ea typeface="Calibri" panose="020F0502020204030204" pitchFamily="34" charset="0"/>
                <a:cs typeface="Arial" panose="020B0604020202020204" pitchFamily="34" charset="0"/>
              </a:rPr>
              <a:t> (DA 	PAM 600-24). 	https://armypubs.army.mil/epubs/DR_pubs/DR_a/pdf/web/p600_24.pdf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(2020). </a:t>
            </a:r>
            <a:r>
              <a:rPr lang="en-US" sz="1100" i="1" dirty="0">
                <a:latin typeface="Arial" panose="020B0604020202020204" pitchFamily="34" charset="0"/>
                <a:ea typeface="Calibri" panose="020F0502020204030204" pitchFamily="34" charset="0"/>
                <a:cs typeface="Arial" panose="020B0604020202020204" pitchFamily="34" charset="0"/>
              </a:rPr>
              <a:t>The Noncommissioned Officer Guide </a:t>
            </a:r>
            <a:r>
              <a:rPr lang="en-US" sz="1100" dirty="0">
                <a:latin typeface="Arial" panose="020B0604020202020204" pitchFamily="34" charset="0"/>
                <a:ea typeface="Calibri" panose="020F0502020204030204" pitchFamily="34" charset="0"/>
                <a:cs typeface="Arial" panose="020B0604020202020204" pitchFamily="34" charset="0"/>
              </a:rPr>
              <a:t>(TC 7-22.7).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https://armypubs.army.mil/epubs/DR_pubs/DR_a/pdf/web/ARN20340_TC%207-		22x7%20FINAL%20WEB.pdf </a:t>
            </a:r>
            <a:r>
              <a:rPr lang="en-US" sz="1100" b="1"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b="1" u="sng" dirty="0">
                <a:latin typeface="Arial" panose="020B0604020202020204" pitchFamily="34" charset="0"/>
                <a:ea typeface="Calibri" panose="020F0502020204030204" pitchFamily="34" charset="0"/>
                <a:cs typeface="Arial" panose="020B0604020202020204" pitchFamily="34" charset="0"/>
              </a:rPr>
              <a:t>Other Publications</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Arrabito, G R., &amp; A.S. Leung. (2014). Combating the impact of stigma on physically injured and 	mentally ill Canadian Armed Forces (CAF) members. </a:t>
            </a:r>
            <a:r>
              <a:rPr lang="en-US" sz="1100" i="1" dirty="0">
                <a:latin typeface="Arial" panose="020B0604020202020204" pitchFamily="34" charset="0"/>
                <a:ea typeface="Calibri" panose="020F0502020204030204" pitchFamily="34" charset="0"/>
                <a:cs typeface="Arial" panose="020B0604020202020204" pitchFamily="34" charset="0"/>
              </a:rPr>
              <a:t>Canadian Military Journal, 14</a:t>
            </a:r>
            <a:r>
              <a:rPr lang="en-US" sz="1100" dirty="0">
                <a:latin typeface="Arial" panose="020B0604020202020204" pitchFamily="34" charset="0"/>
                <a:ea typeface="Calibri" panose="020F0502020204030204" pitchFamily="34" charset="0"/>
                <a:cs typeface="Arial" panose="020B0604020202020204" pitchFamily="34" charset="0"/>
              </a:rPr>
              <a:t>(2):25-35.</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Retrieved November 10, 2022, from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http://www.journal.forces.gc.ca/vol14/no2/PDF/CMJ142Ep25.pdf</a:t>
            </a:r>
          </a:p>
          <a:p>
            <a:pPr>
              <a:lnSpc>
                <a:spcPct val="107000"/>
              </a:lnSpc>
              <a:spcAft>
                <a:spcPts val="800"/>
              </a:spcAft>
            </a:pPr>
            <a:r>
              <a:rPr lang="en-US" sz="1100" dirty="0">
                <a:latin typeface="Arial" panose="020B0604020202020204" pitchFamily="34" charset="0"/>
                <a:cs typeface="Arial" panose="020B0604020202020204" pitchFamily="34" charset="0"/>
              </a:rPr>
              <a:t>Britt, T. W., Wilson, C. A., Sawhney, G., &amp; Black, K. J. (2020). Perceived unit climate of support for 	mental health as a predictor of stigma, beliefs about treatment, and help-seeking behaviors 	among military personnel. </a:t>
            </a:r>
            <a:r>
              <a:rPr lang="en-US" sz="1100" i="1" dirty="0">
                <a:latin typeface="Arial" panose="020B0604020202020204" pitchFamily="34" charset="0"/>
                <a:cs typeface="Arial" panose="020B0604020202020204" pitchFamily="34" charset="0"/>
              </a:rPr>
              <a:t>Psychological Services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17</a:t>
            </a:r>
            <a:r>
              <a:rPr lang="en-US" sz="1100" dirty="0">
                <a:latin typeface="Arial" panose="020B0604020202020204" pitchFamily="34" charset="0"/>
                <a:cs typeface="Arial" panose="020B0604020202020204" pitchFamily="34" charset="0"/>
              </a:rPr>
              <a:t>(2), 141–150. 	https://doi.org/10.1037/ser0000362</a:t>
            </a:r>
          </a:p>
          <a:p>
            <a:pPr marL="463550" indent="-463550">
              <a:lnSpc>
                <a:spcPct val="107000"/>
              </a:lnSpc>
              <a:spcAft>
                <a:spcPts val="800"/>
              </a:spcAft>
            </a:pPr>
            <a:r>
              <a:rPr lang="en-US" sz="1100" dirty="0">
                <a:latin typeface="Arial" panose="020B0604020202020204" pitchFamily="34" charset="0"/>
                <a:cs typeface="Arial" panose="020B0604020202020204" pitchFamily="34" charset="0"/>
              </a:rPr>
              <a:t>Britt, T. W., Wright, K. M., &amp; Moore, D. (2012). Leadership as a predictor of stigma and practical 	barriers toward receiving mental health treatment: a multilevel approach. </a:t>
            </a:r>
            <a:r>
              <a:rPr lang="en-US" sz="1100" i="1" dirty="0">
                <a:latin typeface="Arial" panose="020B0604020202020204" pitchFamily="34" charset="0"/>
                <a:cs typeface="Arial" panose="020B0604020202020204" pitchFamily="34" charset="0"/>
              </a:rPr>
              <a:t>Psychological 	Services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9</a:t>
            </a:r>
            <a:r>
              <a:rPr lang="en-US" sz="1100" dirty="0">
                <a:latin typeface="Arial" panose="020B0604020202020204" pitchFamily="34" charset="0"/>
                <a:cs typeface="Arial" panose="020B0604020202020204" pitchFamily="34" charset="0"/>
              </a:rPr>
              <a:t>(1), 26–37. https://doi.org/10.1037/a0026412</a:t>
            </a:r>
          </a:p>
          <a:p>
            <a:pPr marL="457200" indent="-457200">
              <a:lnSpc>
                <a:spcPct val="107000"/>
              </a:lnSpc>
              <a:spcAft>
                <a:spcPts val="800"/>
              </a:spcAft>
            </a:pPr>
            <a:r>
              <a:rPr lang="en-US" sz="1100" b="0" i="0" dirty="0" err="1">
                <a:solidFill>
                  <a:srgbClr val="222222"/>
                </a:solidFill>
                <a:effectLst/>
                <a:latin typeface="Arial" panose="020B0604020202020204" pitchFamily="34" charset="0"/>
              </a:rPr>
              <a:t>Maiuolo</a:t>
            </a:r>
            <a:r>
              <a:rPr lang="en-US" sz="1100" b="0" i="0" dirty="0">
                <a:solidFill>
                  <a:srgbClr val="222222"/>
                </a:solidFill>
                <a:effectLst/>
                <a:latin typeface="Arial" panose="020B0604020202020204" pitchFamily="34" charset="0"/>
              </a:rPr>
              <a:t>, M., Deane, F. P., &amp; </a:t>
            </a:r>
            <a:r>
              <a:rPr lang="en-US" sz="1100" b="0" i="0" dirty="0" err="1">
                <a:solidFill>
                  <a:srgbClr val="222222"/>
                </a:solidFill>
                <a:effectLst/>
                <a:latin typeface="Arial" panose="020B0604020202020204" pitchFamily="34" charset="0"/>
              </a:rPr>
              <a:t>Ciarrochi</a:t>
            </a:r>
            <a:r>
              <a:rPr lang="en-US" sz="1100" b="0" i="0" dirty="0">
                <a:solidFill>
                  <a:srgbClr val="222222"/>
                </a:solidFill>
                <a:effectLst/>
                <a:latin typeface="Arial" panose="020B0604020202020204" pitchFamily="34" charset="0"/>
              </a:rPr>
              <a:t>, J. (2019). Parental authoritativeness, social support and help-seeking for mental health problems in adolescents. </a:t>
            </a:r>
            <a:r>
              <a:rPr lang="en-US" sz="1100" b="0" i="1" dirty="0">
                <a:solidFill>
                  <a:srgbClr val="222222"/>
                </a:solidFill>
                <a:effectLst/>
                <a:latin typeface="Arial" panose="020B0604020202020204" pitchFamily="34" charset="0"/>
              </a:rPr>
              <a:t>Journal of Youth and Adolescence</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48</a:t>
            </a:r>
            <a:r>
              <a:rPr lang="en-US" sz="1100" b="0" i="0" dirty="0">
                <a:solidFill>
                  <a:srgbClr val="222222"/>
                </a:solidFill>
                <a:effectLst/>
                <a:latin typeface="Arial" panose="020B0604020202020204" pitchFamily="34" charset="0"/>
              </a:rPr>
              <a:t>, 1056-1067.</a:t>
            </a:r>
            <a:endParaRPr lang="en-US" sz="1100" dirty="0"/>
          </a:p>
          <a:p>
            <a:pPr marR="0">
              <a:lnSpc>
                <a:spcPct val="107000"/>
              </a:lnSpc>
              <a:spcBef>
                <a:spcPts val="0"/>
              </a:spcBef>
              <a:spcAft>
                <a:spcPts val="800"/>
              </a:spcAft>
            </a:pPr>
            <a:r>
              <a:rPr lang="en-US" sz="1100" dirty="0" err="1">
                <a:latin typeface="Arial" panose="020B0604020202020204" pitchFamily="34" charset="0"/>
                <a:ea typeface="Calibri" panose="020F0502020204030204" pitchFamily="34" charset="0"/>
                <a:cs typeface="Arial" panose="020B0604020202020204" pitchFamily="34" charset="0"/>
              </a:rPr>
              <a:t>Meisenbach</a:t>
            </a:r>
            <a:r>
              <a:rPr lang="en-US" sz="1100" dirty="0">
                <a:latin typeface="Arial" panose="020B0604020202020204" pitchFamily="34" charset="0"/>
                <a:ea typeface="Calibri" panose="020F0502020204030204" pitchFamily="34" charset="0"/>
                <a:cs typeface="Arial" panose="020B0604020202020204" pitchFamily="34" charset="0"/>
              </a:rPr>
              <a:t>, R.J. (2010). Stigma management communication: A theory and agenda for applied 	research on how individuals manage moments of stigmatized identity. </a:t>
            </a:r>
            <a:r>
              <a:rPr lang="en-US" sz="1100" i="1" dirty="0">
                <a:latin typeface="Arial" panose="020B0604020202020204" pitchFamily="34" charset="0"/>
                <a:ea typeface="Calibri" panose="020F0502020204030204" pitchFamily="34" charset="0"/>
                <a:cs typeface="Arial" panose="020B0604020202020204" pitchFamily="34" charset="0"/>
              </a:rPr>
              <a:t>Journal of Applied 	Communication Research</a:t>
            </a:r>
            <a:r>
              <a:rPr lang="en-US" sz="1100" dirty="0">
                <a:latin typeface="Arial" panose="020B0604020202020204" pitchFamily="34" charset="0"/>
                <a:ea typeface="Calibri" panose="020F0502020204030204" pitchFamily="34" charset="0"/>
                <a:cs typeface="Arial" panose="020B0604020202020204" pitchFamily="34" charset="0"/>
              </a:rPr>
              <a:t> </a:t>
            </a:r>
            <a:r>
              <a:rPr lang="en-US" sz="1100" i="1" dirty="0">
                <a:latin typeface="Arial" panose="020B0604020202020204" pitchFamily="34" charset="0"/>
                <a:ea typeface="Calibri" panose="020F0502020204030204" pitchFamily="34" charset="0"/>
                <a:cs typeface="Arial" panose="020B0604020202020204" pitchFamily="34" charset="0"/>
              </a:rPr>
              <a:t>38</a:t>
            </a:r>
            <a:r>
              <a:rPr lang="en-US" sz="1100" dirty="0">
                <a:latin typeface="Arial" panose="020B0604020202020204" pitchFamily="34" charset="0"/>
                <a:ea typeface="Calibri" panose="020F0502020204030204" pitchFamily="34" charset="0"/>
                <a:cs typeface="Arial" panose="020B0604020202020204" pitchFamily="34" charset="0"/>
              </a:rPr>
              <a:t>(3):268-292. https://doi.org/10.1080/00909882.2010.490841</a:t>
            </a:r>
          </a:p>
          <a:p>
            <a:pPr marL="457200" marR="0" lvl="0" indent="-45720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Journal of Mental Health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264–273. Ben-</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Zeev</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 Corrigan, P. W., Britt, T. W., &amp; Langford, L. (2012). Stigma of mental illness and service use in the https://doi.org/10.3109/09638237.2011.621468</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Office of the Chairman of the Joint Chiefs of Staff. (2014). Veteran Stereotypes: A Closer Look. Office 	of the Chairman of the Joint Chiefs of Staff. 	https://www.jcs.mil/Portals/36/Documents/CORe/141024_veteran_stereotypes.pdf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Smith, R.A. (2007). Language of the lost: An explication of stigma communication. </a:t>
            </a:r>
            <a:r>
              <a:rPr lang="en-US" sz="1100" i="1" dirty="0">
                <a:latin typeface="Arial" panose="020B0604020202020204" pitchFamily="34" charset="0"/>
                <a:ea typeface="Calibri" panose="020F0502020204030204" pitchFamily="34" charset="0"/>
                <a:cs typeface="Arial" panose="020B0604020202020204" pitchFamily="34" charset="0"/>
              </a:rPr>
              <a:t>Communication 	Theory, </a:t>
            </a:r>
            <a:r>
              <a:rPr lang="en-US" sz="1100" dirty="0">
                <a:latin typeface="Arial" panose="020B0604020202020204" pitchFamily="34" charset="0"/>
                <a:ea typeface="Calibri" panose="020F0502020204030204" pitchFamily="34" charset="0"/>
                <a:cs typeface="Arial" panose="020B0604020202020204" pitchFamily="34" charset="0"/>
              </a:rPr>
              <a:t>17(4):462-485. https://doi.org/10.1111/j.1468-2885.2007.00307.x</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6</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9336246-1F62-D1DF-C603-AA59ED2F5B52}"/>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404793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16-B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001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51617"/>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15859" y="4346892"/>
            <a:ext cx="5918143"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sng" dirty="0">
                <a:solidFill>
                  <a:schemeClr val="tx1"/>
                </a:solidFill>
                <a:latin typeface="Arial" panose="020B0604020202020204" pitchFamily="34" charset="0"/>
                <a:cs typeface="Arial" panose="020B0604020202020204" pitchFamily="34" charset="0"/>
              </a:rPr>
              <a:t>Note</a:t>
            </a:r>
            <a:r>
              <a:rPr lang="en-US" sz="1200" b="0" i="1" u="none" dirty="0">
                <a:solidFill>
                  <a:schemeClr val="tx1"/>
                </a:solidFill>
                <a:latin typeface="Arial" panose="020B0604020202020204" pitchFamily="34" charset="0"/>
                <a:cs typeface="Arial" panose="020B0604020202020204" pitchFamily="34" charset="0"/>
              </a:rPr>
              <a:t>:</a:t>
            </a:r>
            <a:r>
              <a:rPr lang="en-US" sz="1200" b="0" i="1" dirty="0">
                <a:solidFill>
                  <a:schemeClr val="tx1"/>
                </a:solidFill>
                <a:latin typeface="Arial" panose="020B0604020202020204" pitchFamily="34" charset="0"/>
                <a:cs typeface="Arial" panose="020B0604020202020204" pitchFamily="34" charset="0"/>
              </a:rPr>
              <a:t> Each module should be trained to standard and not to time, it</a:t>
            </a:r>
            <a:r>
              <a:rPr lang="en-US" sz="1200" b="0" i="1" baseline="0" dirty="0">
                <a:solidFill>
                  <a:schemeClr val="tx1"/>
                </a:solidFill>
                <a:latin typeface="Arial" panose="020B0604020202020204" pitchFamily="34" charset="0"/>
                <a:cs typeface="Arial" panose="020B0604020202020204" pitchFamily="34" charset="0"/>
              </a:rPr>
              <a:t> is most effective when time is </a:t>
            </a:r>
            <a:r>
              <a:rPr lang="en-US" sz="1200" b="0" i="1" dirty="0">
                <a:solidFill>
                  <a:schemeClr val="tx1"/>
                </a:solidFill>
                <a:latin typeface="Arial" panose="020B0604020202020204" pitchFamily="34" charset="0"/>
                <a:cs typeface="Arial" panose="020B0604020202020204" pitchFamily="34" charset="0"/>
              </a:rPr>
              <a:t>allowed for in-depth group discussion and participation. To maximize the benefits of this training, allow for extra time for dialogue</a:t>
            </a:r>
            <a:r>
              <a:rPr lang="en-US" sz="1200" b="0" i="1" baseline="0" dirty="0">
                <a:solidFill>
                  <a:schemeClr val="tx1"/>
                </a:solidFill>
                <a:latin typeface="Arial" panose="020B0604020202020204" pitchFamily="34" charset="0"/>
                <a:cs typeface="Arial" panose="020B0604020202020204" pitchFamily="34" charset="0"/>
              </a:rPr>
              <a:t> and interaction.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a:p>
            <a:pPr>
              <a:defRPr/>
            </a:pPr>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and Lethal Means) and a SmartGuide with key information to be discussed for each slide (see notes page iv for SmartGuide overview).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dirty="0">
              <a:solidFill>
                <a:schemeClr val="tx1"/>
              </a:solidFill>
              <a:latin typeface="Arial" panose="020B0604020202020204" pitchFamily="34" charset="0"/>
              <a:cs typeface="Arial" panose="020B0604020202020204" pitchFamily="34" charset="0"/>
            </a:endParaRPr>
          </a:p>
          <a:p>
            <a:r>
              <a:rPr lang="en-US" sz="1200" b="1" u="sng" dirty="0">
                <a:solidFill>
                  <a:schemeClr val="tx1"/>
                </a:solidFill>
                <a:latin typeface="Arial" panose="020B0604020202020204" pitchFamily="34" charset="0"/>
                <a:cs typeface="Arial" panose="020B0604020202020204" pitchFamily="34" charset="0"/>
              </a:rPr>
              <a:t>Training Precautions</a:t>
            </a:r>
            <a:r>
              <a:rPr lang="en-US" sz="1200" b="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a:t>
            </a:r>
            <a:r>
              <a:rPr lang="en-US" sz="1200" dirty="0">
                <a:latin typeface="Arial" panose="020B0604020202020204" pitchFamily="34" charset="0"/>
                <a:cs typeface="Arial" panose="020B0604020202020204" pitchFamily="34" charset="0"/>
              </a:rPr>
              <a:t>suicide or may have experienced a loved one who has struggled with suicidal thoughts, ideation, or worse – died by suicide.</a:t>
            </a:r>
            <a:endParaRPr lang="en-US" sz="1200" b="0" dirty="0">
              <a:solidFill>
                <a:schemeClr val="tx1"/>
              </a:solidFill>
              <a:latin typeface="Arial" panose="020B0604020202020204" pitchFamily="34" charset="0"/>
              <a:cs typeface="Arial" panose="020B0604020202020204" pitchFamily="34" charset="0"/>
            </a:endParaRPr>
          </a:p>
          <a:p>
            <a:pPr marL="0" indent="0">
              <a:buNone/>
            </a:pPr>
            <a:endParaRPr lang="en-US" sz="1200" b="0" dirty="0">
              <a:solidFill>
                <a:schemeClr val="tx1"/>
              </a:solidFill>
              <a:latin typeface="Arial" panose="020B0604020202020204" pitchFamily="34" charset="0"/>
              <a:cs typeface="Arial" panose="020B0604020202020204" pitchFamily="34" charset="0"/>
            </a:endParaRPr>
          </a:p>
          <a:p>
            <a:pPr marL="0" indent="0">
              <a:buNone/>
            </a:pPr>
            <a:r>
              <a:rPr lang="en-US" sz="1200" b="0" dirty="0">
                <a:solidFill>
                  <a:schemeClr val="tx1"/>
                </a:solidFill>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r>
              <a:rPr lang="en-US" sz="1200" b="1" dirty="0">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15859" y="486278"/>
            <a:ext cx="5918143" cy="830997"/>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DA Civilians to be offered annual training as well</a:t>
            </a:r>
            <a:r>
              <a:rPr lang="en-US" sz="1100" dirty="0">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B941B19E-01CA-41D3-B896-E3552DDF18C6}"/>
              </a:ext>
            </a:extLst>
          </p:cNvPr>
          <p:cNvSpPr txBox="1"/>
          <p:nvPr/>
        </p:nvSpPr>
        <p:spPr>
          <a:xfrm>
            <a:off x="725749" y="8566449"/>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54" name="TextBox 53">
            <a:extLst>
              <a:ext uri="{FF2B5EF4-FFF2-40B4-BE49-F238E27FC236}">
                <a16:creationId xmlns:a16="http://schemas.microsoft.com/office/drawing/2014/main" id="{8460F09C-58D4-8AA3-5101-D6BF7F74DB9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Civilians-Fighting Stigma Module</a:t>
            </a:r>
          </a:p>
        </p:txBody>
      </p:sp>
      <p:grpSp>
        <p:nvGrpSpPr>
          <p:cNvPr id="29" name="Group 28">
            <a:extLst>
              <a:ext uri="{FF2B5EF4-FFF2-40B4-BE49-F238E27FC236}">
                <a16:creationId xmlns:a16="http://schemas.microsoft.com/office/drawing/2014/main" id="{B10D7C4E-340A-EDF6-83CD-639E3B1534A3}"/>
              </a:ext>
            </a:extLst>
          </p:cNvPr>
          <p:cNvGrpSpPr/>
          <p:nvPr/>
        </p:nvGrpSpPr>
        <p:grpSpPr>
          <a:xfrm>
            <a:off x="329749" y="1362663"/>
            <a:ext cx="5813176" cy="2884296"/>
            <a:chOff x="329749" y="1267127"/>
            <a:chExt cx="5813176" cy="2884296"/>
          </a:xfrm>
        </p:grpSpPr>
        <p:grpSp>
          <p:nvGrpSpPr>
            <p:cNvPr id="34" name="Group 33">
              <a:extLst>
                <a:ext uri="{FF2B5EF4-FFF2-40B4-BE49-F238E27FC236}">
                  <a16:creationId xmlns:a16="http://schemas.microsoft.com/office/drawing/2014/main" id="{96F5922B-BBF7-7A8E-E3C9-B25267376943}"/>
                </a:ext>
              </a:extLst>
            </p:cNvPr>
            <p:cNvGrpSpPr/>
            <p:nvPr/>
          </p:nvGrpSpPr>
          <p:grpSpPr>
            <a:xfrm>
              <a:off x="2630556" y="1267127"/>
              <a:ext cx="1180496" cy="1680809"/>
              <a:chOff x="2760778" y="1268548"/>
              <a:chExt cx="1180496" cy="1680809"/>
            </a:xfrm>
          </p:grpSpPr>
          <p:sp>
            <p:nvSpPr>
              <p:cNvPr id="63" name="Flowchart: Terminator 62">
                <a:extLst>
                  <a:ext uri="{FF2B5EF4-FFF2-40B4-BE49-F238E27FC236}">
                    <a16:creationId xmlns:a16="http://schemas.microsoft.com/office/drawing/2014/main" id="{7FAC764B-E200-AA18-A1AE-B220BE8C9FA8}"/>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64" name="Cross 63">
                <a:extLst>
                  <a:ext uri="{FF2B5EF4-FFF2-40B4-BE49-F238E27FC236}">
                    <a16:creationId xmlns:a16="http://schemas.microsoft.com/office/drawing/2014/main" id="{85245CB8-C662-176B-DC2A-0A99D34BDA6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5" name="Picture 64">
                <a:extLst>
                  <a:ext uri="{FF2B5EF4-FFF2-40B4-BE49-F238E27FC236}">
                    <a16:creationId xmlns:a16="http://schemas.microsoft.com/office/drawing/2014/main" id="{0EEDFC7D-5CBA-7228-AA03-986C66BDE4F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35" name="TextBox 34">
              <a:extLst>
                <a:ext uri="{FF2B5EF4-FFF2-40B4-BE49-F238E27FC236}">
                  <a16:creationId xmlns:a16="http://schemas.microsoft.com/office/drawing/2014/main" id="{61FD8E1D-94A7-CE7B-40C5-79D0EF6A2A23}"/>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41" name="Flowchart: Terminator 40">
              <a:extLst>
                <a:ext uri="{FF2B5EF4-FFF2-40B4-BE49-F238E27FC236}">
                  <a16:creationId xmlns:a16="http://schemas.microsoft.com/office/drawing/2014/main" id="{0D4C6FA1-A687-7440-44D3-1B4CC084DB70}"/>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4F7EB2B4-C019-B009-6132-873A13384D02}"/>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43" name="Picture 42">
              <a:extLst>
                <a:ext uri="{FF2B5EF4-FFF2-40B4-BE49-F238E27FC236}">
                  <a16:creationId xmlns:a16="http://schemas.microsoft.com/office/drawing/2014/main" id="{E0068008-DAF4-9FB5-AF9F-F32B41D24F68}"/>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44" name="Group 43">
              <a:extLst>
                <a:ext uri="{FF2B5EF4-FFF2-40B4-BE49-F238E27FC236}">
                  <a16:creationId xmlns:a16="http://schemas.microsoft.com/office/drawing/2014/main" id="{78D55A0E-B759-3E76-686E-F457756B230B}"/>
                </a:ext>
              </a:extLst>
            </p:cNvPr>
            <p:cNvGrpSpPr/>
            <p:nvPr/>
          </p:nvGrpSpPr>
          <p:grpSpPr>
            <a:xfrm>
              <a:off x="329749" y="2961361"/>
              <a:ext cx="1185187" cy="1177938"/>
              <a:chOff x="1934973" y="2997415"/>
              <a:chExt cx="1185187" cy="1177938"/>
            </a:xfrm>
          </p:grpSpPr>
          <p:sp>
            <p:nvSpPr>
              <p:cNvPr id="61" name="Flowchart: Terminator 60">
                <a:extLst>
                  <a:ext uri="{FF2B5EF4-FFF2-40B4-BE49-F238E27FC236}">
                    <a16:creationId xmlns:a16="http://schemas.microsoft.com/office/drawing/2014/main" id="{515F00D2-7754-7F20-4226-55717ED910DE}"/>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62" name="Picture 61">
                <a:extLst>
                  <a:ext uri="{FF2B5EF4-FFF2-40B4-BE49-F238E27FC236}">
                    <a16:creationId xmlns:a16="http://schemas.microsoft.com/office/drawing/2014/main" id="{2AEF67C8-2743-9C7E-2B52-28B831FA7E7D}"/>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45" name="Group 44">
              <a:extLst>
                <a:ext uri="{FF2B5EF4-FFF2-40B4-BE49-F238E27FC236}">
                  <a16:creationId xmlns:a16="http://schemas.microsoft.com/office/drawing/2014/main" id="{9FC7F4AF-A47F-A7D0-F417-63A0DA635634}"/>
                </a:ext>
              </a:extLst>
            </p:cNvPr>
            <p:cNvGrpSpPr/>
            <p:nvPr/>
          </p:nvGrpSpPr>
          <p:grpSpPr>
            <a:xfrm>
              <a:off x="3337495" y="2956310"/>
              <a:ext cx="1331982" cy="1195113"/>
              <a:chOff x="3451386" y="2985038"/>
              <a:chExt cx="1331982" cy="1195113"/>
            </a:xfrm>
          </p:grpSpPr>
          <p:sp>
            <p:nvSpPr>
              <p:cNvPr id="59" name="TextBox 58">
                <a:extLst>
                  <a:ext uri="{FF2B5EF4-FFF2-40B4-BE49-F238E27FC236}">
                    <a16:creationId xmlns:a16="http://schemas.microsoft.com/office/drawing/2014/main" id="{1F7BF881-8C64-CAB7-8632-EA2D0A58AA0D}"/>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60" name="Picture 59">
                <a:extLst>
                  <a:ext uri="{FF2B5EF4-FFF2-40B4-BE49-F238E27FC236}">
                    <a16:creationId xmlns:a16="http://schemas.microsoft.com/office/drawing/2014/main" id="{9DBD4D64-0B6F-683F-3DC7-B8BD2AA6BC55}"/>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46" name="TextBox 45">
              <a:extLst>
                <a:ext uri="{FF2B5EF4-FFF2-40B4-BE49-F238E27FC236}">
                  <a16:creationId xmlns:a16="http://schemas.microsoft.com/office/drawing/2014/main" id="{B749F340-B877-95C5-65D3-B667287569C6}"/>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53" name="TextBox 52">
              <a:extLst>
                <a:ext uri="{FF2B5EF4-FFF2-40B4-BE49-F238E27FC236}">
                  <a16:creationId xmlns:a16="http://schemas.microsoft.com/office/drawing/2014/main" id="{3788773E-E3D9-D5A8-19B9-05B01ADDB76D}"/>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55" name="TextBox 54">
              <a:extLst>
                <a:ext uri="{FF2B5EF4-FFF2-40B4-BE49-F238E27FC236}">
                  <a16:creationId xmlns:a16="http://schemas.microsoft.com/office/drawing/2014/main" id="{E7A3A65D-BA3E-FEAF-93F7-6956A8B73EE3}"/>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56" name="Group 55">
              <a:extLst>
                <a:ext uri="{FF2B5EF4-FFF2-40B4-BE49-F238E27FC236}">
                  <a16:creationId xmlns:a16="http://schemas.microsoft.com/office/drawing/2014/main" id="{C152BF05-179D-38EF-0830-F6BA20F243E4}"/>
                </a:ext>
              </a:extLst>
            </p:cNvPr>
            <p:cNvGrpSpPr/>
            <p:nvPr/>
          </p:nvGrpSpPr>
          <p:grpSpPr>
            <a:xfrm>
              <a:off x="4969117" y="2969667"/>
              <a:ext cx="1173808" cy="1166570"/>
              <a:chOff x="5044445" y="2998395"/>
              <a:chExt cx="1173808" cy="1166570"/>
            </a:xfrm>
          </p:grpSpPr>
          <p:sp>
            <p:nvSpPr>
              <p:cNvPr id="57" name="Flowchart: Terminator 56">
                <a:extLst>
                  <a:ext uri="{FF2B5EF4-FFF2-40B4-BE49-F238E27FC236}">
                    <a16:creationId xmlns:a16="http://schemas.microsoft.com/office/drawing/2014/main" id="{770DA184-EC3D-3BBA-353A-74F39766F5CA}"/>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58" name="Picture 57">
                <a:extLst>
                  <a:ext uri="{FF2B5EF4-FFF2-40B4-BE49-F238E27FC236}">
                    <a16:creationId xmlns:a16="http://schemas.microsoft.com/office/drawing/2014/main" id="{919DEF6F-6BEF-B716-5C60-5C5CABC3A622}"/>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EC7396B-F8BE-4B38-194F-3367AD11FD4C}"/>
              </a:ext>
            </a:extLst>
          </p:cNvPr>
          <p:cNvGrpSpPr/>
          <p:nvPr/>
        </p:nvGrpSpPr>
        <p:grpSpPr>
          <a:xfrm>
            <a:off x="573089" y="7020208"/>
            <a:ext cx="5711822" cy="1882648"/>
            <a:chOff x="573089" y="2876945"/>
            <a:chExt cx="5711822" cy="188264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89" y="2876945"/>
              <a:ext cx="5711822" cy="1882648"/>
            </a:xfrm>
            <a:prstGeom prst="rect">
              <a:avLst/>
            </a:prstGeom>
          </p:spPr>
        </p:pic>
        <p:sp>
          <p:nvSpPr>
            <p:cNvPr id="10" name="TextBox 4"/>
            <p:cNvSpPr txBox="1"/>
            <p:nvPr/>
          </p:nvSpPr>
          <p:spPr>
            <a:xfrm>
              <a:off x="798514" y="3607108"/>
              <a:ext cx="97195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Introduction</a:t>
              </a:r>
              <a:endParaRPr lang="en-US" sz="900" dirty="0"/>
            </a:p>
            <a:p>
              <a:pPr algn="ctr"/>
              <a:endParaRPr lang="en-US" sz="900" dirty="0"/>
            </a:p>
          </p:txBody>
        </p:sp>
        <p:sp>
          <p:nvSpPr>
            <p:cNvPr id="11" name="Rectangle 10"/>
            <p:cNvSpPr/>
            <p:nvPr/>
          </p:nvSpPr>
          <p:spPr>
            <a:xfrm>
              <a:off x="1107764" y="3346773"/>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1-3</a:t>
              </a:r>
            </a:p>
          </p:txBody>
        </p:sp>
        <p:sp>
          <p:nvSpPr>
            <p:cNvPr id="12" name="TextBox 10"/>
            <p:cNvSpPr txBox="1"/>
            <p:nvPr/>
          </p:nvSpPr>
          <p:spPr>
            <a:xfrm>
              <a:off x="1829423" y="3537949"/>
              <a:ext cx="104731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Stigma, It’s Impact, &amp; Tactics</a:t>
              </a:r>
              <a:br>
                <a:rPr lang="en-US" sz="900" b="1" dirty="0"/>
              </a:br>
              <a:endParaRPr lang="en-US" sz="900" dirty="0"/>
            </a:p>
            <a:p>
              <a:pPr algn="ctr"/>
              <a:endParaRPr lang="en-US" sz="900" dirty="0"/>
            </a:p>
          </p:txBody>
        </p:sp>
        <p:sp>
          <p:nvSpPr>
            <p:cNvPr id="14" name="Rectangle 13"/>
            <p:cNvSpPr/>
            <p:nvPr/>
          </p:nvSpPr>
          <p:spPr>
            <a:xfrm>
              <a:off x="2181072" y="3351006"/>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4-7</a:t>
              </a:r>
            </a:p>
          </p:txBody>
        </p:sp>
        <p:sp>
          <p:nvSpPr>
            <p:cNvPr id="15" name="TextBox 12"/>
            <p:cNvSpPr txBox="1"/>
            <p:nvPr/>
          </p:nvSpPr>
          <p:spPr>
            <a:xfrm>
              <a:off x="2946213" y="3534961"/>
              <a:ext cx="966795"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Practical Exercises</a:t>
              </a:r>
              <a:endParaRPr lang="en-US" sz="900" dirty="0"/>
            </a:p>
            <a:p>
              <a:pPr algn="ctr"/>
              <a:endParaRPr lang="en-US" sz="900" dirty="0"/>
            </a:p>
          </p:txBody>
        </p:sp>
        <p:sp>
          <p:nvSpPr>
            <p:cNvPr id="16" name="Rectangle 15"/>
            <p:cNvSpPr/>
            <p:nvPr/>
          </p:nvSpPr>
          <p:spPr>
            <a:xfrm>
              <a:off x="3221816" y="3352298"/>
              <a:ext cx="684803"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8-10</a:t>
              </a:r>
            </a:p>
          </p:txBody>
        </p:sp>
        <p:sp>
          <p:nvSpPr>
            <p:cNvPr id="17" name="TextBox 14"/>
            <p:cNvSpPr txBox="1"/>
            <p:nvPr/>
          </p:nvSpPr>
          <p:spPr>
            <a:xfrm>
              <a:off x="4014606" y="3601303"/>
              <a:ext cx="953501"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Application &amp; Closing </a:t>
              </a:r>
              <a:endParaRPr lang="en-US" sz="900" dirty="0"/>
            </a:p>
            <a:p>
              <a:pPr algn="ctr"/>
              <a:endParaRPr lang="en-US" sz="900" dirty="0"/>
            </a:p>
          </p:txBody>
        </p:sp>
        <p:sp>
          <p:nvSpPr>
            <p:cNvPr id="18" name="TextBox 16"/>
            <p:cNvSpPr txBox="1"/>
            <p:nvPr/>
          </p:nvSpPr>
          <p:spPr>
            <a:xfrm>
              <a:off x="5071332" y="3590264"/>
              <a:ext cx="983434"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Training Complete</a:t>
              </a:r>
              <a:endParaRPr lang="en-US" sz="900" dirty="0"/>
            </a:p>
            <a:p>
              <a:pPr algn="ctr"/>
              <a:endParaRPr lang="en-US" sz="900" dirty="0"/>
            </a:p>
          </p:txBody>
        </p:sp>
        <p:sp>
          <p:nvSpPr>
            <p:cNvPr id="19" name="Rectangle 18"/>
            <p:cNvSpPr/>
            <p:nvPr/>
          </p:nvSpPr>
          <p:spPr>
            <a:xfrm>
              <a:off x="4259479" y="3347759"/>
              <a:ext cx="747842"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11-14</a:t>
              </a:r>
            </a:p>
          </p:txBody>
        </p:sp>
      </p:grpSp>
      <p:sp>
        <p:nvSpPr>
          <p:cNvPr id="4" name="TextBox 3">
            <a:extLst>
              <a:ext uri="{FF2B5EF4-FFF2-40B4-BE49-F238E27FC236}">
                <a16:creationId xmlns:a16="http://schemas.microsoft.com/office/drawing/2014/main" id="{CBDD0580-419C-3550-D3A5-A15155B00AC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Fighting Stigma Module</a:t>
            </a:r>
          </a:p>
        </p:txBody>
      </p:sp>
      <p:sp>
        <p:nvSpPr>
          <p:cNvPr id="8" name="Notes Placeholder 7">
            <a:extLst>
              <a:ext uri="{FF2B5EF4-FFF2-40B4-BE49-F238E27FC236}">
                <a16:creationId xmlns:a16="http://schemas.microsoft.com/office/drawing/2014/main" id="{4E840D45-90BE-9BCF-144D-16D7B7E87C6F}"/>
              </a:ext>
            </a:extLst>
          </p:cNvPr>
          <p:cNvSpPr txBox="1">
            <a:spLocks/>
          </p:cNvSpPr>
          <p:nvPr/>
        </p:nvSpPr>
        <p:spPr>
          <a:xfrm>
            <a:off x="491099" y="394555"/>
            <a:ext cx="6038037" cy="839580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to be made available to DA Civilians.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Flow: </a:t>
            </a:r>
            <a:r>
              <a:rPr lang="en-US" sz="1200" dirty="0">
                <a:latin typeface="Arial" panose="020B0604020202020204" pitchFamily="34" charset="0"/>
                <a:cs typeface="Arial" panose="020B0604020202020204" pitchFamily="34" charset="0"/>
              </a:rPr>
              <a:t>This training module is comprised of four main sections.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45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509337" y="500428"/>
            <a:ext cx="5486400"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DA Civilians collectively implement the ACE process, use Active Listening and intentionally Fight the Stigma, it creates culture of trust and cohesion. Consequently, a culture of trust and cohesion encourages help-seeking behavior; Soldiers and DA civilians know that when they need someone, other members of the Army Family (e.g., Soldiers in the unit, Circle of Support members, DA Civilians) will have their back. As the trainer, work to present the material as a facilitated discussion so the participants are learning the material but also learning from one another and potentially growing their support network.</a:t>
            </a:r>
          </a:p>
          <a:p>
            <a:endParaRPr lang="en-US" dirty="0"/>
          </a:p>
        </p:txBody>
      </p:sp>
      <p:sp>
        <p:nvSpPr>
          <p:cNvPr id="8" name="TextBox 7">
            <a:extLst>
              <a:ext uri="{FF2B5EF4-FFF2-40B4-BE49-F238E27FC236}">
                <a16:creationId xmlns:a16="http://schemas.microsoft.com/office/drawing/2014/main" id="{1F5C9464-4CE2-ACDC-FA1C-2FB26EE413F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335255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iv-A</a:t>
            </a:r>
          </a:p>
        </p:txBody>
      </p:sp>
      <p:sp>
        <p:nvSpPr>
          <p:cNvPr id="8" name="Notes Placeholder 7"/>
          <p:cNvSpPr>
            <a:spLocks noGrp="1"/>
          </p:cNvSpPr>
          <p:nvPr>
            <p:ph type="body" idx="1"/>
          </p:nvPr>
        </p:nvSpPr>
        <p:spPr>
          <a:xfrm>
            <a:off x="584242" y="420300"/>
            <a:ext cx="5683493"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47517142"/>
              </p:ext>
            </p:extLst>
          </p:nvPr>
        </p:nvGraphicFramePr>
        <p:xfrm>
          <a:off x="614148" y="1493277"/>
          <a:ext cx="5558051" cy="7185981"/>
        </p:xfrm>
        <a:graphic>
          <a:graphicData uri="http://schemas.openxmlformats.org/drawingml/2006/table">
            <a:tbl>
              <a:tblPr firstRow="1" firstCol="1" bandRow="1">
                <a:tableStyleId>{1E171933-4619-4E11-9A3F-F7608DF75F80}</a:tableStyleId>
              </a:tblPr>
              <a:tblGrid>
                <a:gridCol w="2202793">
                  <a:extLst>
                    <a:ext uri="{9D8B030D-6E8A-4147-A177-3AD203B41FA5}">
                      <a16:colId xmlns:a16="http://schemas.microsoft.com/office/drawing/2014/main" val="2703133726"/>
                    </a:ext>
                  </a:extLst>
                </a:gridCol>
                <a:gridCol w="3355258">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15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2" name="TextBox 1">
            <a:extLst>
              <a:ext uri="{FF2B5EF4-FFF2-40B4-BE49-F238E27FC236}">
                <a16:creationId xmlns:a16="http://schemas.microsoft.com/office/drawing/2014/main" id="{1B951ED1-5006-FBAA-49CE-CB8735F881B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Civilians-Fighting Stigma Module</a:t>
            </a:r>
          </a:p>
        </p:txBody>
      </p:sp>
    </p:spTree>
    <p:extLst>
      <p:ext uri="{BB962C8B-B14F-4D97-AF65-F5344CB8AC3E}">
        <p14:creationId xmlns:p14="http://schemas.microsoft.com/office/powerpoint/2010/main" val="23318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1779144752"/>
              </p:ext>
            </p:extLst>
          </p:nvPr>
        </p:nvGraphicFramePr>
        <p:xfrm>
          <a:off x="655093" y="552485"/>
          <a:ext cx="5732059" cy="8136312"/>
        </p:xfrm>
        <a:graphic>
          <a:graphicData uri="http://schemas.openxmlformats.org/drawingml/2006/table">
            <a:tbl>
              <a:tblPr firstRow="1" bandRow="1">
                <a:tableStyleId>{5C22544A-7EE6-4342-B048-85BDC9FD1C3A}</a:tableStyleId>
              </a:tblPr>
              <a:tblGrid>
                <a:gridCol w="5732059">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45794" y="4505282"/>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36951" y="4505282"/>
            <a:ext cx="2511515" cy="3411233"/>
          </a:xfrm>
          <a:prstGeom prst="rect">
            <a:avLst/>
          </a:prstGeom>
          <a:ln>
            <a:solidFill>
              <a:schemeClr val="tx1"/>
            </a:solidFill>
          </a:ln>
        </p:spPr>
      </p:pic>
      <p:sp>
        <p:nvSpPr>
          <p:cNvPr id="7" name="TextBox 6">
            <a:extLst>
              <a:ext uri="{FF2B5EF4-FFF2-40B4-BE49-F238E27FC236}">
                <a16:creationId xmlns:a16="http://schemas.microsoft.com/office/drawing/2014/main" id="{E444DCDD-2A3B-BA3A-E373-33A259A30799}"/>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DA Civilians- Fighting Stigma Module</a:t>
            </a:r>
          </a:p>
        </p:txBody>
      </p:sp>
    </p:spTree>
    <p:extLst>
      <p:ext uri="{BB962C8B-B14F-4D97-AF65-F5344CB8AC3E}">
        <p14:creationId xmlns:p14="http://schemas.microsoft.com/office/powerpoint/2010/main" val="2999870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74556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94774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150992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pic>
        <p:nvPicPr>
          <p:cNvPr id="2" name="Picture 1" descr="Logo&#10;&#10;Description automatically generated">
            <a:extLst>
              <a:ext uri="{FF2B5EF4-FFF2-40B4-BE49-F238E27FC236}">
                <a16:creationId xmlns:a16="http://schemas.microsoft.com/office/drawing/2014/main" id="{92BFB99C-564B-8BC7-2282-760FD238E0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7E88B9E5-BD44-49A7-FED7-E590850028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
        <p:nvSpPr>
          <p:cNvPr id="4" name="Rectangle 3">
            <a:extLst>
              <a:ext uri="{FF2B5EF4-FFF2-40B4-BE49-F238E27FC236}">
                <a16:creationId xmlns:a16="http://schemas.microsoft.com/office/drawing/2014/main" id="{9F841E2E-07DC-B99B-4876-BE23FE6E46C1}"/>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15642421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hyperlink" Target="https://wrair.gov1.qualtrics.com/jfe/form/SV_aXFrN0d3WYotIiy"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4" name="Title 3">
            <a:extLst>
              <a:ext uri="{FF2B5EF4-FFF2-40B4-BE49-F238E27FC236}">
                <a16:creationId xmlns:a16="http://schemas.microsoft.com/office/drawing/2014/main" id="{59251E37-8F54-49AC-883F-DB9F2249848F}"/>
              </a:ext>
            </a:extLst>
          </p:cNvPr>
          <p:cNvSpPr>
            <a:spLocks noGrp="1"/>
          </p:cNvSpPr>
          <p:nvPr>
            <p:ph type="title"/>
          </p:nvPr>
        </p:nvSpPr>
        <p:spPr/>
        <p:txBody>
          <a:bodyPr/>
          <a:lstStyle/>
          <a:p>
            <a:r>
              <a:rPr lang="en-US" dirty="0"/>
              <a:t>Facilitator Guide: Trainer notes</a:t>
            </a:r>
          </a:p>
        </p:txBody>
      </p:sp>
      <p:pic>
        <p:nvPicPr>
          <p:cNvPr id="9" name="Picture 8">
            <a:extLst>
              <a:ext uri="{FF2B5EF4-FFF2-40B4-BE49-F238E27FC236}">
                <a16:creationId xmlns:a16="http://schemas.microsoft.com/office/drawing/2014/main" id="{2032742E-6BBC-4B68-9ADD-C40E70C9EBA8}"/>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2554667" y="927893"/>
            <a:ext cx="4354507" cy="5388931"/>
          </a:xfrm>
          <a:prstGeom prst="rect">
            <a:avLst/>
          </a:prstGeom>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44842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5886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767"/>
            <a:ext cx="9143996" cy="649680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04950" y="5253798"/>
            <a:ext cx="3968750" cy="369332"/>
          </a:xfrm>
          <a:prstGeom prst="rect">
            <a:avLst/>
          </a:prstGeom>
          <a:noFill/>
          <a:ln>
            <a:noFill/>
          </a:ln>
        </p:spPr>
        <p:txBody>
          <a:bodyPr wrap="square" rtlCol="0">
            <a:spAutoFit/>
          </a:bodyPr>
          <a:lstStyle/>
          <a:p>
            <a:r>
              <a:rPr lang="en-US" b="1" i="1" dirty="0">
                <a:solidFill>
                  <a:schemeClr val="bg1"/>
                </a:solidFill>
              </a:rPr>
              <a:t>Fighting Stigma </a:t>
            </a:r>
            <a:r>
              <a:rPr lang="en-US" i="1" dirty="0">
                <a:solidFill>
                  <a:schemeClr val="bg1"/>
                </a:solidFill>
              </a:rPr>
              <a:t>Module</a:t>
            </a:r>
          </a:p>
        </p:txBody>
      </p:sp>
      <p:sp>
        <p:nvSpPr>
          <p:cNvPr id="2" name="Slide Number Placeholder 5">
            <a:extLst>
              <a:ext uri="{FF2B5EF4-FFF2-40B4-BE49-F238E27FC236}">
                <a16:creationId xmlns:a16="http://schemas.microsoft.com/office/drawing/2014/main" id="{652F1F74-0E08-20B3-03B3-70A03EF817B6}"/>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sp>
        <p:nvSpPr>
          <p:cNvPr id="10" name="Rectangle 9">
            <a:extLst>
              <a:ext uri="{FF2B5EF4-FFF2-40B4-BE49-F238E27FC236}">
                <a16:creationId xmlns:a16="http://schemas.microsoft.com/office/drawing/2014/main" id="{88A2C157-D843-F990-800D-5957BBB640D4}"/>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grpSp>
        <p:nvGrpSpPr>
          <p:cNvPr id="11" name="Group 10">
            <a:extLst>
              <a:ext uri="{FF2B5EF4-FFF2-40B4-BE49-F238E27FC236}">
                <a16:creationId xmlns:a16="http://schemas.microsoft.com/office/drawing/2014/main" id="{6B7BF0F4-1271-B000-FBF0-F3FE0DFEC16A}"/>
              </a:ext>
            </a:extLst>
          </p:cNvPr>
          <p:cNvGrpSpPr/>
          <p:nvPr/>
        </p:nvGrpSpPr>
        <p:grpSpPr>
          <a:xfrm>
            <a:off x="-653144" y="-657493"/>
            <a:ext cx="9851571" cy="2834636"/>
            <a:chOff x="-653144" y="-2982685"/>
            <a:chExt cx="9851571" cy="2834636"/>
          </a:xfrm>
        </p:grpSpPr>
        <p:sp>
          <p:nvSpPr>
            <p:cNvPr id="12" name="Rectangle 11">
              <a:extLst>
                <a:ext uri="{FF2B5EF4-FFF2-40B4-BE49-F238E27FC236}">
                  <a16:creationId xmlns:a16="http://schemas.microsoft.com/office/drawing/2014/main" id="{16307CF4-1487-0C0B-7AA6-A2AAC2FC794F}"/>
                </a:ext>
              </a:extLst>
            </p:cNvPr>
            <p:cNvSpPr/>
            <p:nvPr/>
          </p:nvSpPr>
          <p:spPr>
            <a:xfrm>
              <a:off x="-653144" y="-2982685"/>
              <a:ext cx="2590801" cy="2834636"/>
            </a:xfrm>
            <a:prstGeom prst="rect">
              <a:avLst/>
            </a:prstGeom>
            <a:gradFill>
              <a:gsLst>
                <a:gs pos="0">
                  <a:srgbClr val="E1E2E7"/>
                </a:gs>
                <a:gs pos="39000">
                  <a:srgbClr val="E0E1E6"/>
                </a:gs>
                <a:gs pos="64000">
                  <a:srgbClr val="D6D3D7"/>
                </a:gs>
                <a:gs pos="100000">
                  <a:srgbClr val="A68077"/>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3A9ACA-C335-F22F-68FD-2587CA6BDB0D}"/>
                </a:ext>
              </a:extLst>
            </p:cNvPr>
            <p:cNvSpPr/>
            <p:nvPr/>
          </p:nvSpPr>
          <p:spPr>
            <a:xfrm>
              <a:off x="6955970" y="-2172792"/>
              <a:ext cx="2242457" cy="1894114"/>
            </a:xfrm>
            <a:prstGeom prst="rect">
              <a:avLst/>
            </a:prstGeom>
            <a:gradFill>
              <a:gsLst>
                <a:gs pos="0">
                  <a:srgbClr val="C4CBD1"/>
                </a:gs>
                <a:gs pos="32000">
                  <a:srgbClr val="BBC1C9"/>
                </a:gs>
                <a:gs pos="43000">
                  <a:srgbClr val="CDD2D8"/>
                </a:gs>
                <a:gs pos="93000">
                  <a:srgbClr val="D2D7DD"/>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10;&#10;Description automatically generated">
              <a:extLst>
                <a:ext uri="{FF2B5EF4-FFF2-40B4-BE49-F238E27FC236}">
                  <a16:creationId xmlns:a16="http://schemas.microsoft.com/office/drawing/2014/main" id="{EC9B4C0B-5F94-109B-39F3-193861040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1894" y="-2049879"/>
              <a:ext cx="1583760" cy="1584815"/>
            </a:xfrm>
            <a:prstGeom prst="rect">
              <a:avLst/>
            </a:prstGeom>
          </p:spPr>
        </p:pic>
        <p:pic>
          <p:nvPicPr>
            <p:cNvPr id="15" name="Picture 14" descr="Logo&#10;&#10;Description automatically generated">
              <a:extLst>
                <a:ext uri="{FF2B5EF4-FFF2-40B4-BE49-F238E27FC236}">
                  <a16:creationId xmlns:a16="http://schemas.microsoft.com/office/drawing/2014/main" id="{00C3868C-4CB8-008A-3C23-0A75FE684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2354678"/>
              <a:ext cx="1146249" cy="1432416"/>
            </a:xfrm>
            <a:prstGeom prst="rect">
              <a:avLst/>
            </a:prstGeom>
          </p:spPr>
        </p:pic>
      </p:gr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82428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p:txBody>
      </p:sp>
      <p:sp>
        <p:nvSpPr>
          <p:cNvPr id="11"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1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Concrete Experience</a:t>
            </a:r>
          </a:p>
        </p:txBody>
      </p:sp>
      <p:sp>
        <p:nvSpPr>
          <p:cNvPr id="3" name="Rectangle 2"/>
          <p:cNvSpPr/>
          <p:nvPr/>
        </p:nvSpPr>
        <p:spPr>
          <a:xfrm>
            <a:off x="6009640" y="3786888"/>
            <a:ext cx="2636520" cy="307777"/>
          </a:xfrm>
          <a:prstGeom prst="rect">
            <a:avLst/>
          </a:prstGeom>
        </p:spPr>
        <p:txBody>
          <a:bodyPr wrap="square">
            <a:spAutoFit/>
          </a:bodyPr>
          <a:lstStyle/>
          <a:p>
            <a:pPr lvl="0">
              <a:spcAft>
                <a:spcPts val="600"/>
              </a:spcAft>
              <a:defRPr/>
            </a:pPr>
            <a:endParaRPr lang="en-US" sz="1400" dirty="0"/>
          </a:p>
        </p:txBody>
      </p:sp>
      <p:pic>
        <p:nvPicPr>
          <p:cNvPr id="4" name="Picture 3">
            <a:extLst>
              <a:ext uri="{FF2B5EF4-FFF2-40B4-BE49-F238E27FC236}">
                <a16:creationId xmlns:a16="http://schemas.microsoft.com/office/drawing/2014/main" id="{18BA9904-A88A-800A-53E6-22E2E2370D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467"/>
            <a:ext cx="9144000" cy="6876288"/>
          </a:xfrm>
          <a:prstGeom prst="rect">
            <a:avLst/>
          </a:prstGeom>
        </p:spPr>
      </p:pic>
      <p:sp>
        <p:nvSpPr>
          <p:cNvPr id="6" name="Content Placeholder 4">
            <a:extLst>
              <a:ext uri="{FF2B5EF4-FFF2-40B4-BE49-F238E27FC236}">
                <a16:creationId xmlns:a16="http://schemas.microsoft.com/office/drawing/2014/main" id="{C4EC23FD-D655-AF34-1A03-081E1B5A06DE}"/>
              </a:ext>
            </a:extLst>
          </p:cNvPr>
          <p:cNvSpPr txBox="1">
            <a:spLocks/>
          </p:cNvSpPr>
          <p:nvPr/>
        </p:nvSpPr>
        <p:spPr bwMode="auto">
          <a:xfrm>
            <a:off x="924560" y="2291137"/>
            <a:ext cx="5527040" cy="3211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600"/>
              </a:spcBef>
            </a:pPr>
            <a:r>
              <a:rPr lang="en-US" sz="2000" dirty="0">
                <a:ea typeface="Cambria" panose="02040503050406030204" pitchFamily="18" charset="0"/>
              </a:rPr>
              <a:t>Many service members that have reported having suicidal thoughts or had a suicide attempt since joining the military have indicated that they </a:t>
            </a:r>
            <a:r>
              <a:rPr lang="en-US" sz="2000" b="1" dirty="0">
                <a:ea typeface="Cambria" panose="02040503050406030204" pitchFamily="18" charset="0"/>
              </a:rPr>
              <a:t>did not </a:t>
            </a:r>
            <a:r>
              <a:rPr lang="en-US" sz="2000" dirty="0">
                <a:ea typeface="Cambria" panose="02040503050406030204" pitchFamily="18" charset="0"/>
              </a:rPr>
              <a:t>talk to anyone or seek help.</a:t>
            </a:r>
          </a:p>
        </p:txBody>
      </p:sp>
      <p:sp>
        <p:nvSpPr>
          <p:cNvPr id="8" name="Rectangle 7">
            <a:extLst>
              <a:ext uri="{FF2B5EF4-FFF2-40B4-BE49-F238E27FC236}">
                <a16:creationId xmlns:a16="http://schemas.microsoft.com/office/drawing/2014/main" id="{D8F69804-FEA2-A885-07DF-6D24B8AD471D}"/>
              </a:ext>
            </a:extLst>
          </p:cNvPr>
          <p:cNvSpPr/>
          <p:nvPr/>
        </p:nvSpPr>
        <p:spPr>
          <a:xfrm>
            <a:off x="2322587" y="4155585"/>
            <a:ext cx="3331453" cy="1081895"/>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DCDE35-4152-CD00-307F-0C74CCA3BF55}"/>
              </a:ext>
            </a:extLst>
          </p:cNvPr>
          <p:cNvSpPr/>
          <p:nvPr/>
        </p:nvSpPr>
        <p:spPr>
          <a:xfrm>
            <a:off x="2425700" y="4252682"/>
            <a:ext cx="3050540" cy="830997"/>
          </a:xfrm>
          <a:prstGeom prst="rect">
            <a:avLst/>
          </a:prstGeom>
        </p:spPr>
        <p:txBody>
          <a:bodyPr wrap="square">
            <a:spAutoFit/>
          </a:bodyPr>
          <a:lstStyle/>
          <a:p>
            <a:pPr lvl="0">
              <a:spcAft>
                <a:spcPts val="600"/>
              </a:spcAft>
              <a:defRPr/>
            </a:pPr>
            <a:r>
              <a:rPr lang="en-US" sz="1600" kern="0" dirty="0"/>
              <a:t>What are some reasons that might contribute to a person not reaching out or seeking help?</a:t>
            </a:r>
            <a:endParaRPr lang="en-US" sz="1600" dirty="0"/>
          </a:p>
        </p:txBody>
      </p:sp>
      <p:sp>
        <p:nvSpPr>
          <p:cNvPr id="2" name="TextBox 1">
            <a:extLst>
              <a:ext uri="{FF2B5EF4-FFF2-40B4-BE49-F238E27FC236}">
                <a16:creationId xmlns:a16="http://schemas.microsoft.com/office/drawing/2014/main" id="{4985132A-C2D5-EF89-D5CF-33B07EBB434F}"/>
              </a:ext>
            </a:extLst>
          </p:cNvPr>
          <p:cNvSpPr txBox="1"/>
          <p:nvPr/>
        </p:nvSpPr>
        <p:spPr>
          <a:xfrm>
            <a:off x="4150620" y="6481299"/>
            <a:ext cx="719191" cy="369332"/>
          </a:xfrm>
          <a:prstGeom prst="rect">
            <a:avLst/>
          </a:prstGeom>
          <a:solidFill>
            <a:schemeClr val="tx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313D6947-B694-307A-B9E4-D895300E9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288" y="3899286"/>
            <a:ext cx="512597" cy="512597"/>
          </a:xfrm>
          <a:prstGeom prst="rect">
            <a:avLst/>
          </a:prstGeom>
        </p:spPr>
      </p:pic>
    </p:spTree>
    <p:extLst>
      <p:ext uri="{BB962C8B-B14F-4D97-AF65-F5344CB8AC3E}">
        <p14:creationId xmlns:p14="http://schemas.microsoft.com/office/powerpoint/2010/main" val="402915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73516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69498"/>
            <a:ext cx="9137311" cy="5205983"/>
          </a:xfrm>
          <a:prstGeom prst="rect">
            <a:avLst/>
          </a:prstGeom>
        </p:spPr>
      </p:pic>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Training Purpose</a:t>
            </a:r>
          </a:p>
        </p:txBody>
      </p:sp>
      <p:sp>
        <p:nvSpPr>
          <p:cNvPr id="13" name="Rectangle 12"/>
          <p:cNvSpPr/>
          <p:nvPr/>
        </p:nvSpPr>
        <p:spPr>
          <a:xfrm>
            <a:off x="5146726" y="2740516"/>
            <a:ext cx="2711330" cy="1569660"/>
          </a:xfrm>
          <a:prstGeom prst="rect">
            <a:avLst/>
          </a:prstGeom>
        </p:spPr>
        <p:txBody>
          <a:bodyPr wrap="square">
            <a:spAutoFit/>
          </a:bodyPr>
          <a:lstStyle/>
          <a:p>
            <a:pPr marL="61635">
              <a:spcBef>
                <a:spcPts val="0"/>
              </a:spcBef>
              <a:spcAft>
                <a:spcPts val="582"/>
              </a:spcAft>
            </a:pPr>
            <a:r>
              <a:rPr lang="en-US" sz="1600" dirty="0">
                <a:solidFill>
                  <a:schemeClr val="bg1"/>
                </a:solidFill>
              </a:rPr>
              <a:t>To enhance DA Civilians’ ability to recognize and fight stigma and build trust and cohesion to help prevent suicide within their families and communities</a:t>
            </a:r>
          </a:p>
        </p:txBody>
      </p:sp>
      <p:sp>
        <p:nvSpPr>
          <p:cNvPr id="2" name="Slide Number Placeholder 5">
            <a:extLst>
              <a:ext uri="{FF2B5EF4-FFF2-40B4-BE49-F238E27FC236}">
                <a16:creationId xmlns:a16="http://schemas.microsoft.com/office/drawing/2014/main" id="{B71BDEEB-59E8-9D51-1A74-ED150421361E}"/>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Tree>
    <p:extLst>
      <p:ext uri="{BB962C8B-B14F-4D97-AF65-F5344CB8AC3E}">
        <p14:creationId xmlns:p14="http://schemas.microsoft.com/office/powerpoint/2010/main" val="326860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8765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6" y="2762033"/>
            <a:ext cx="8711150" cy="3029167"/>
          </a:xfrm>
          <a:prstGeom prst="rect">
            <a:avLst/>
          </a:prstGeom>
        </p:spPr>
      </p:pic>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What is Stigma?</a:t>
            </a:r>
          </a:p>
        </p:txBody>
      </p:sp>
      <p:sp>
        <p:nvSpPr>
          <p:cNvPr id="2" name="Rectangle 1"/>
          <p:cNvSpPr/>
          <p:nvPr/>
        </p:nvSpPr>
        <p:spPr>
          <a:xfrm>
            <a:off x="1107329" y="1521064"/>
            <a:ext cx="6805773" cy="1200329"/>
          </a:xfrm>
          <a:prstGeom prst="rect">
            <a:avLst/>
          </a:prstGeom>
        </p:spPr>
        <p:txBody>
          <a:bodyPr wrap="square">
            <a:spAutoFit/>
          </a:bodyPr>
          <a:lstStyle/>
          <a:p>
            <a:pPr lvl="0" algn="ctr">
              <a:defRPr/>
            </a:pPr>
            <a:r>
              <a:rPr lang="en-US" dirty="0">
                <a:solidFill>
                  <a:schemeClr val="dk1"/>
                </a:solidFill>
                <a:latin typeface="Arial" panose="020B0604020202020204" pitchFamily="34" charset="0"/>
                <a:cs typeface="Arial" panose="020B0604020202020204" pitchFamily="34" charset="0"/>
              </a:rPr>
              <a:t>Stigma is the </a:t>
            </a:r>
            <a:r>
              <a:rPr lang="en-US" b="1" dirty="0">
                <a:solidFill>
                  <a:schemeClr val="dk1"/>
                </a:solidFill>
                <a:latin typeface="Arial" panose="020B0604020202020204" pitchFamily="34" charset="0"/>
                <a:cs typeface="Arial" panose="020B0604020202020204" pitchFamily="34" charset="0"/>
              </a:rPr>
              <a:t>negative attitude </a:t>
            </a:r>
            <a:r>
              <a:rPr lang="en-US" dirty="0">
                <a:solidFill>
                  <a:schemeClr val="dk1"/>
                </a:solidFill>
                <a:latin typeface="Arial" panose="020B0604020202020204" pitchFamily="34" charset="0"/>
                <a:cs typeface="Arial" panose="020B0604020202020204" pitchFamily="34" charset="0"/>
              </a:rPr>
              <a:t>toward people or ideas </a:t>
            </a:r>
            <a:r>
              <a:rPr lang="en-US" b="1" dirty="0">
                <a:solidFill>
                  <a:schemeClr val="dk1"/>
                </a:solidFill>
                <a:latin typeface="Arial" panose="020B0604020202020204" pitchFamily="34" charset="0"/>
                <a:cs typeface="Arial" panose="020B0604020202020204" pitchFamily="34" charset="0"/>
              </a:rPr>
              <a:t>based on certain characteristics</a:t>
            </a:r>
            <a:r>
              <a:rPr lang="en-US" dirty="0">
                <a:solidFill>
                  <a:schemeClr val="dk1"/>
                </a:solidFill>
                <a:latin typeface="Arial" panose="020B0604020202020204" pitchFamily="34" charset="0"/>
                <a:cs typeface="Arial" panose="020B0604020202020204" pitchFamily="34" charset="0"/>
              </a:rPr>
              <a:t> such as one’s mental or physical health or social attributes </a:t>
            </a:r>
            <a:r>
              <a:rPr lang="en-US" b="1" dirty="0">
                <a:solidFill>
                  <a:schemeClr val="dk1"/>
                </a:solidFill>
                <a:latin typeface="Arial" panose="020B0604020202020204" pitchFamily="34" charset="0"/>
                <a:cs typeface="Arial" panose="020B0604020202020204" pitchFamily="34" charset="0"/>
              </a:rPr>
              <a:t>that might distinguish them from others</a:t>
            </a:r>
            <a:r>
              <a:rPr lang="en-US" dirty="0">
                <a:solidFill>
                  <a:schemeClr val="dk1"/>
                </a:solidFill>
                <a:latin typeface="Arial" panose="020B0604020202020204" pitchFamily="34" charset="0"/>
                <a:cs typeface="Arial" panose="020B0604020202020204" pitchFamily="34" charset="0"/>
              </a:rPr>
              <a:t> in the group.</a:t>
            </a:r>
          </a:p>
        </p:txBody>
      </p:sp>
      <p:sp>
        <p:nvSpPr>
          <p:cNvPr id="16" name="TextBox 15"/>
          <p:cNvSpPr txBox="1"/>
          <p:nvPr/>
        </p:nvSpPr>
        <p:spPr>
          <a:xfrm>
            <a:off x="1366299" y="4332688"/>
            <a:ext cx="2714877" cy="830997"/>
          </a:xfrm>
          <a:prstGeom prst="rect">
            <a:avLst/>
          </a:prstGeom>
          <a:noFill/>
        </p:spPr>
        <p:txBody>
          <a:bodyPr wrap="square" rtlCol="0">
            <a:spAutoFit/>
          </a:bodyPr>
          <a:lstStyle/>
          <a:p>
            <a:pPr algn="ctr"/>
            <a:r>
              <a:rPr lang="en-US" sz="1600" dirty="0">
                <a:solidFill>
                  <a:schemeClr val="bg1"/>
                </a:solidFill>
              </a:rPr>
              <a:t>Negative or discriminatory attitudes </a:t>
            </a:r>
            <a:r>
              <a:rPr lang="en-US" sz="1600" u="sng" dirty="0">
                <a:solidFill>
                  <a:schemeClr val="bg1"/>
                </a:solidFill>
              </a:rPr>
              <a:t>others</a:t>
            </a:r>
            <a:r>
              <a:rPr lang="en-US" sz="1600" dirty="0">
                <a:solidFill>
                  <a:schemeClr val="bg1"/>
                </a:solidFill>
              </a:rPr>
              <a:t> hold about certain behaviors or traits</a:t>
            </a:r>
          </a:p>
        </p:txBody>
      </p:sp>
      <p:sp>
        <p:nvSpPr>
          <p:cNvPr id="17" name="TextBox 16"/>
          <p:cNvSpPr txBox="1"/>
          <p:nvPr/>
        </p:nvSpPr>
        <p:spPr>
          <a:xfrm>
            <a:off x="5153091" y="4076810"/>
            <a:ext cx="2714877" cy="1569660"/>
          </a:xfrm>
          <a:prstGeom prst="rect">
            <a:avLst/>
          </a:prstGeom>
          <a:noFill/>
        </p:spPr>
        <p:txBody>
          <a:bodyPr wrap="square" rtlCol="0">
            <a:spAutoFit/>
          </a:bodyPr>
          <a:lstStyle/>
          <a:p>
            <a:pPr algn="ctr"/>
            <a:endParaRPr lang="en-US" sz="1600" dirty="0">
              <a:solidFill>
                <a:schemeClr val="bg2"/>
              </a:solidFill>
            </a:endParaRPr>
          </a:p>
          <a:p>
            <a:pPr algn="ctr"/>
            <a:r>
              <a:rPr lang="en-US" sz="1600" dirty="0">
                <a:solidFill>
                  <a:schemeClr val="bg2"/>
                </a:solidFill>
              </a:rPr>
              <a:t>Negative attitudes about certain behaviors or traits have been internalized; the person adopts a negative view of </a:t>
            </a:r>
            <a:r>
              <a:rPr lang="en-US" sz="1600" u="sng" dirty="0">
                <a:solidFill>
                  <a:schemeClr val="bg2"/>
                </a:solidFill>
              </a:rPr>
              <a:t>themselves</a:t>
            </a:r>
          </a:p>
        </p:txBody>
      </p:sp>
      <p:sp>
        <p:nvSpPr>
          <p:cNvPr id="18" name="TextBox 17"/>
          <p:cNvSpPr txBox="1"/>
          <p:nvPr/>
        </p:nvSpPr>
        <p:spPr>
          <a:xfrm>
            <a:off x="1017367" y="3814592"/>
            <a:ext cx="3410830" cy="369332"/>
          </a:xfrm>
          <a:prstGeom prst="rect">
            <a:avLst/>
          </a:prstGeom>
          <a:noFill/>
        </p:spPr>
        <p:txBody>
          <a:bodyPr wrap="square" rtlCol="0">
            <a:spAutoFit/>
          </a:bodyPr>
          <a:lstStyle/>
          <a:p>
            <a:pPr algn="ctr"/>
            <a:r>
              <a:rPr lang="en-US" b="1" dirty="0">
                <a:solidFill>
                  <a:schemeClr val="bg1"/>
                </a:solidFill>
              </a:rPr>
              <a:t>Public stigma</a:t>
            </a:r>
          </a:p>
        </p:txBody>
      </p:sp>
      <p:sp>
        <p:nvSpPr>
          <p:cNvPr id="19" name="TextBox 18"/>
          <p:cNvSpPr txBox="1"/>
          <p:nvPr/>
        </p:nvSpPr>
        <p:spPr>
          <a:xfrm>
            <a:off x="4831080" y="3808969"/>
            <a:ext cx="3428999" cy="369332"/>
          </a:xfrm>
          <a:prstGeom prst="rect">
            <a:avLst/>
          </a:prstGeom>
          <a:noFill/>
        </p:spPr>
        <p:txBody>
          <a:bodyPr wrap="square" rtlCol="0">
            <a:spAutoFit/>
          </a:bodyPr>
          <a:lstStyle/>
          <a:p>
            <a:pPr algn="ctr"/>
            <a:r>
              <a:rPr lang="en-US" b="1" dirty="0">
                <a:solidFill>
                  <a:schemeClr val="bg1"/>
                </a:solidFill>
              </a:rPr>
              <a:t>Self-stigma</a:t>
            </a:r>
            <a:endParaRPr lang="en-US" dirty="0">
              <a:solidFill>
                <a:schemeClr val="bg1"/>
              </a:solidFill>
            </a:endParaRPr>
          </a:p>
        </p:txBody>
      </p:sp>
      <p:cxnSp>
        <p:nvCxnSpPr>
          <p:cNvPr id="20" name="Straight Connector 19"/>
          <p:cNvCxnSpPr/>
          <p:nvPr/>
        </p:nvCxnSpPr>
        <p:spPr>
          <a:xfrm>
            <a:off x="1390295" y="4276616"/>
            <a:ext cx="2654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53091" y="4276616"/>
            <a:ext cx="2714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D0F6E12-D25A-D1A7-FE35-A0D0171D53A9}"/>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Tree>
    <p:extLst>
      <p:ext uri="{BB962C8B-B14F-4D97-AF65-F5344CB8AC3E}">
        <p14:creationId xmlns:p14="http://schemas.microsoft.com/office/powerpoint/2010/main" val="214100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3568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3592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3" y="15240"/>
            <a:ext cx="9129393" cy="6858000"/>
          </a:xfrm>
          <a:prstGeom prst="rect">
            <a:avLst/>
          </a:prstGeom>
        </p:spPr>
      </p:pic>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32"/>
          <p:cNvSpPr txBox="1"/>
          <p:nvPr/>
        </p:nvSpPr>
        <p:spPr>
          <a:xfrm>
            <a:off x="2133600" y="2149260"/>
            <a:ext cx="5966546" cy="646331"/>
          </a:xfrm>
          <a:prstGeom prst="rect">
            <a:avLst/>
          </a:prstGeom>
          <a:noFill/>
        </p:spPr>
        <p:txBody>
          <a:bodyPr wrap="square" rtlCol="0">
            <a:spAutoFit/>
          </a:bodyPr>
          <a:lstStyle/>
          <a:p>
            <a:pPr lvl="0" defTabSz="914400" eaLnBrk="0" fontAlgn="base" hangingPunct="0">
              <a:spcBef>
                <a:spcPts val="600"/>
              </a:spcBef>
              <a:defRPr/>
            </a:pPr>
            <a:r>
              <a:rPr lang="en-US" dirty="0">
                <a:latin typeface="Arial" panose="020B0604020202020204" pitchFamily="34" charset="0"/>
                <a:cs typeface="Arial" panose="020B0604020202020204" pitchFamily="34" charset="0"/>
              </a:rPr>
              <a:t>What impact does stigma have on Soldiers and DA Civilians?</a:t>
            </a:r>
          </a:p>
        </p:txBody>
      </p:sp>
      <p:sp>
        <p:nvSpPr>
          <p:cNvPr id="22"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Impact of Stigma</a:t>
            </a:r>
          </a:p>
        </p:txBody>
      </p:sp>
      <p:sp>
        <p:nvSpPr>
          <p:cNvPr id="2" name="Rectangle 1"/>
          <p:cNvSpPr/>
          <p:nvPr/>
        </p:nvSpPr>
        <p:spPr>
          <a:xfrm>
            <a:off x="2431906" y="3076837"/>
            <a:ext cx="6069837" cy="2369880"/>
          </a:xfrm>
          <a:prstGeom prst="rect">
            <a:avLst/>
          </a:prstGeom>
        </p:spPr>
        <p:txBody>
          <a:bodyPr wrap="square">
            <a:spAutoFit/>
          </a:bodyPr>
          <a:lstStyle/>
          <a:p>
            <a:pPr marL="285750" lvl="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Stigma undermines relationships by negatively impacting trust and feelings of psychological safety within the relationship or environment</a:t>
            </a:r>
          </a:p>
          <a:p>
            <a:pPr marL="28575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Stigma is one of the main barriers for people getting the help and support they need when facing life challenges</a:t>
            </a:r>
          </a:p>
          <a:p>
            <a:pPr marL="28575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Not seeking help early – or at all – can increase a person’s risk for crisis, and subsequently contribute to a greater risk for suicidal thinking and/or behaviors</a:t>
            </a:r>
          </a:p>
        </p:txBody>
      </p:sp>
      <p:sp>
        <p:nvSpPr>
          <p:cNvPr id="3" name="Slide Number Placeholder 5">
            <a:extLst>
              <a:ext uri="{FF2B5EF4-FFF2-40B4-BE49-F238E27FC236}">
                <a16:creationId xmlns:a16="http://schemas.microsoft.com/office/drawing/2014/main" id="{AD61A839-C7A7-F5B5-23A7-B2EC16A56C42}"/>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Tree>
    <p:extLst>
      <p:ext uri="{BB962C8B-B14F-4D97-AF65-F5344CB8AC3E}">
        <p14:creationId xmlns:p14="http://schemas.microsoft.com/office/powerpoint/2010/main" val="368656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76164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6" name="Group 35"/>
          <p:cNvGrpSpPr/>
          <p:nvPr/>
        </p:nvGrpSpPr>
        <p:grpSpPr>
          <a:xfrm>
            <a:off x="0" y="2217428"/>
            <a:ext cx="7541730" cy="4245757"/>
            <a:chOff x="1" y="2293573"/>
            <a:chExt cx="7541730" cy="424575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93573"/>
              <a:ext cx="7541730" cy="424575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573" y="5187264"/>
              <a:ext cx="736097" cy="70499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339" y="3572397"/>
              <a:ext cx="773657" cy="740967"/>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974" y="3285401"/>
              <a:ext cx="892736" cy="904504"/>
            </a:xfrm>
            <a:prstGeom prst="rect">
              <a:avLst/>
            </a:prstGeom>
          </p:spPr>
        </p:pic>
        <p:sp>
          <p:nvSpPr>
            <p:cNvPr id="33" name="Rectangle 32"/>
            <p:cNvSpPr/>
            <p:nvPr/>
          </p:nvSpPr>
          <p:spPr>
            <a:xfrm rot="3592984">
              <a:off x="2788853" y="3860408"/>
              <a:ext cx="627095" cy="246221"/>
            </a:xfrm>
            <a:prstGeom prst="rect">
              <a:avLst/>
            </a:prstGeom>
          </p:spPr>
          <p:txBody>
            <a:bodyPr wrap="none">
              <a:spAutoFit/>
            </a:bodyPr>
            <a:lstStyle/>
            <a:p>
              <a:pPr lvl="0"/>
              <a:r>
                <a:rPr lang="en-US" sz="1000" b="1" dirty="0">
                  <a:solidFill>
                    <a:schemeClr val="bg1"/>
                  </a:solidFill>
                </a:rPr>
                <a:t>LEARN</a:t>
              </a:r>
            </a:p>
          </p:txBody>
        </p:sp>
        <p:sp>
          <p:nvSpPr>
            <p:cNvPr id="34" name="Rectangle 33"/>
            <p:cNvSpPr/>
            <p:nvPr/>
          </p:nvSpPr>
          <p:spPr>
            <a:xfrm rot="17934860">
              <a:off x="1368297" y="4047745"/>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35" name="Rectangle 34"/>
            <p:cNvSpPr/>
            <p:nvPr/>
          </p:nvSpPr>
          <p:spPr>
            <a:xfrm>
              <a:off x="2172269" y="5035057"/>
              <a:ext cx="819455" cy="246221"/>
            </a:xfrm>
            <a:prstGeom prst="rect">
              <a:avLst/>
            </a:prstGeom>
          </p:spPr>
          <p:txBody>
            <a:bodyPr wrap="none">
              <a:spAutoFit/>
            </a:bodyPr>
            <a:lstStyle/>
            <a:p>
              <a:pPr lvl="0"/>
              <a:r>
                <a:rPr lang="en-US" sz="1000" b="1" dirty="0">
                  <a:solidFill>
                    <a:schemeClr val="bg1"/>
                  </a:solidFill>
                </a:rPr>
                <a:t>CONNECT</a:t>
              </a:r>
            </a:p>
          </p:txBody>
        </p:sp>
      </p:gr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a:t>
            </a:r>
          </a:p>
        </p:txBody>
      </p:sp>
      <p:sp>
        <p:nvSpPr>
          <p:cNvPr id="9" name="Rectangle 8"/>
          <p:cNvSpPr/>
          <p:nvPr/>
        </p:nvSpPr>
        <p:spPr>
          <a:xfrm>
            <a:off x="1411202" y="1283276"/>
            <a:ext cx="6216650" cy="1200329"/>
          </a:xfrm>
          <a:prstGeom prst="rect">
            <a:avLst/>
          </a:prstGeom>
        </p:spPr>
        <p:txBody>
          <a:bodyPr wrap="square">
            <a:spAutoFit/>
          </a:bodyPr>
          <a:lstStyle/>
          <a:p>
            <a:pPr lvl="0" defTabSz="914400" eaLnBrk="0" fontAlgn="base" hangingPunct="0">
              <a:spcBef>
                <a:spcPts val="1200"/>
              </a:spcBef>
              <a:spcAft>
                <a:spcPct val="0"/>
              </a:spcAft>
              <a:defRPr/>
            </a:pPr>
            <a:r>
              <a:rPr lang="en-US" dirty="0">
                <a:latin typeface="Arial" panose="020B0604020202020204" pitchFamily="34" charset="0"/>
                <a:cs typeface="Arial" panose="020B0604020202020204" pitchFamily="34" charset="0"/>
              </a:rPr>
              <a:t>When a person senses others in their environment to be supportive of mental health, then the person is more likely to talk about their problems with others and to seek help from other professionals in their community. </a:t>
            </a:r>
          </a:p>
        </p:txBody>
      </p:sp>
      <p:sp>
        <p:nvSpPr>
          <p:cNvPr id="29" name="Rectangle 28">
            <a:extLst>
              <a:ext uri="{FF2B5EF4-FFF2-40B4-BE49-F238E27FC236}">
                <a16:creationId xmlns:a16="http://schemas.microsoft.com/office/drawing/2014/main" id="{92BF20F5-E176-4F40-B4BB-D8931849A102}"/>
              </a:ext>
            </a:extLst>
          </p:cNvPr>
          <p:cNvSpPr/>
          <p:nvPr/>
        </p:nvSpPr>
        <p:spPr>
          <a:xfrm>
            <a:off x="4507506" y="3604972"/>
            <a:ext cx="3592640" cy="98400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614908" y="3672405"/>
            <a:ext cx="3401332" cy="830997"/>
          </a:xfrm>
          <a:prstGeom prst="rect">
            <a:avLst/>
          </a:prstGeom>
        </p:spPr>
        <p:txBody>
          <a:bodyPr wrap="square">
            <a:spAutoFit/>
          </a:bodyPr>
          <a:lstStyle/>
          <a:p>
            <a:pPr defTabSz="914400" eaLnBrk="0" fontAlgn="base" hangingPunct="0">
              <a:spcBef>
                <a:spcPts val="1200"/>
              </a:spcBef>
              <a:spcAft>
                <a:spcPct val="0"/>
              </a:spcAft>
              <a:defRPr/>
            </a:pPr>
            <a:r>
              <a:rPr lang="en-US" sz="1600" kern="0" dirty="0">
                <a:latin typeface="Arial" panose="020B0604020202020204" pitchFamily="34" charset="0"/>
                <a:cs typeface="Arial" panose="020B0604020202020204" pitchFamily="34" charset="0"/>
              </a:rPr>
              <a:t>How have you seen other people in your family, community, or society at large fight against stigma?</a:t>
            </a:r>
            <a:r>
              <a:rPr lang="en-US" sz="1600" dirty="0">
                <a:latin typeface="Arial" panose="020B0604020202020204" pitchFamily="34" charset="0"/>
                <a:cs typeface="Arial" panose="020B0604020202020204" pitchFamily="34" charset="0"/>
              </a:rPr>
              <a:t> </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3229" y="3353999"/>
            <a:ext cx="512597" cy="512597"/>
          </a:xfrm>
          <a:prstGeom prst="rect">
            <a:avLst/>
          </a:prstGeom>
        </p:spPr>
      </p:pic>
      <p:sp>
        <p:nvSpPr>
          <p:cNvPr id="2" name="Slide Number Placeholder 5">
            <a:extLst>
              <a:ext uri="{FF2B5EF4-FFF2-40B4-BE49-F238E27FC236}">
                <a16:creationId xmlns:a16="http://schemas.microsoft.com/office/drawing/2014/main" id="{02A80D6F-2CA7-B85B-5099-8132CEBFFE10}"/>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Tree>
    <p:extLst>
      <p:ext uri="{BB962C8B-B14F-4D97-AF65-F5344CB8AC3E}">
        <p14:creationId xmlns:p14="http://schemas.microsoft.com/office/powerpoint/2010/main" val="276083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086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98FD05-6652-5009-AACB-7CDC4283FD41}"/>
              </a:ext>
            </a:extLst>
          </p:cNvPr>
          <p:cNvSpPr/>
          <p:nvPr/>
        </p:nvSpPr>
        <p:spPr>
          <a:xfrm>
            <a:off x="1003120" y="5232826"/>
            <a:ext cx="7137759" cy="784813"/>
          </a:xfrm>
          <a:prstGeom prst="rect">
            <a:avLst/>
          </a:prstGeom>
          <a:solidFill>
            <a:schemeClr val="tx2">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41" y="1045587"/>
            <a:ext cx="7244664" cy="4078519"/>
          </a:xfrm>
          <a:prstGeom prst="rect">
            <a:avLst/>
          </a:prstGeom>
        </p:spPr>
      </p:pic>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Tactics to Fight Stigma</a:t>
            </a:r>
          </a:p>
        </p:txBody>
      </p:sp>
      <p:sp>
        <p:nvSpPr>
          <p:cNvPr id="9" name="Rectangle 8"/>
          <p:cNvSpPr/>
          <p:nvPr/>
        </p:nvSpPr>
        <p:spPr>
          <a:xfrm>
            <a:off x="4786142" y="3965644"/>
            <a:ext cx="3314004" cy="738664"/>
          </a:xfrm>
          <a:prstGeom prst="rect">
            <a:avLst/>
          </a:prstGeom>
        </p:spPr>
        <p:txBody>
          <a:bodyPr wrap="square">
            <a:spAutoFit/>
          </a:bodyPr>
          <a:lstStyle/>
          <a:p>
            <a:r>
              <a:rPr lang="en-US" sz="1400" b="1" dirty="0">
                <a:solidFill>
                  <a:srgbClr val="333C31"/>
                </a:solidFill>
              </a:rPr>
              <a:t>CHALLENGE</a:t>
            </a:r>
            <a:r>
              <a:rPr lang="en-US" sz="1400" dirty="0">
                <a:solidFill>
                  <a:srgbClr val="333C31"/>
                </a:solidFill>
              </a:rPr>
              <a:t> - </a:t>
            </a:r>
            <a:r>
              <a:rPr lang="en-US" sz="1400" dirty="0"/>
              <a:t>Make on the spot corrections, challenge self-beliefs, and lead by example with your actions</a:t>
            </a:r>
          </a:p>
        </p:txBody>
      </p:sp>
      <p:sp>
        <p:nvSpPr>
          <p:cNvPr id="15" name="Rectangle 14"/>
          <p:cNvSpPr/>
          <p:nvPr/>
        </p:nvSpPr>
        <p:spPr>
          <a:xfrm>
            <a:off x="4775224" y="1288102"/>
            <a:ext cx="3324922" cy="1169551"/>
          </a:xfrm>
          <a:prstGeom prst="rect">
            <a:avLst/>
          </a:prstGeom>
        </p:spPr>
        <p:txBody>
          <a:bodyPr wrap="square">
            <a:spAutoFit/>
          </a:bodyPr>
          <a:lstStyle/>
          <a:p>
            <a:r>
              <a:rPr lang="en-US" sz="1400" b="1" dirty="0">
                <a:solidFill>
                  <a:srgbClr val="C3B5A3"/>
                </a:solidFill>
              </a:rPr>
              <a:t>LEARN</a:t>
            </a:r>
            <a:r>
              <a:rPr lang="en-US" sz="1400" dirty="0">
                <a:solidFill>
                  <a:srgbClr val="C3B5A3"/>
                </a:solidFill>
              </a:rPr>
              <a:t> - </a:t>
            </a:r>
            <a:r>
              <a:rPr lang="en-US" sz="1400" dirty="0"/>
              <a:t>Be open to learn, take initiative to educate yourself about people and experiences different than your own to gain a deeper understanding</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3" y="3817865"/>
            <a:ext cx="736097" cy="704994"/>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39" y="2317298"/>
            <a:ext cx="773657" cy="740967"/>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6674" y="2030302"/>
            <a:ext cx="892736" cy="904504"/>
          </a:xfrm>
          <a:prstGeom prst="rect">
            <a:avLst/>
          </a:prstGeom>
        </p:spPr>
      </p:pic>
      <p:sp>
        <p:nvSpPr>
          <p:cNvPr id="46" name="Rectangle 45"/>
          <p:cNvSpPr/>
          <p:nvPr/>
        </p:nvSpPr>
        <p:spPr>
          <a:xfrm rot="3592984">
            <a:off x="2547553" y="2605309"/>
            <a:ext cx="627095" cy="246221"/>
          </a:xfrm>
          <a:prstGeom prst="rect">
            <a:avLst/>
          </a:prstGeom>
        </p:spPr>
        <p:txBody>
          <a:bodyPr wrap="none">
            <a:spAutoFit/>
          </a:bodyPr>
          <a:lstStyle/>
          <a:p>
            <a:pPr lvl="0"/>
            <a:r>
              <a:rPr lang="en-US" sz="1000" b="1" dirty="0">
                <a:solidFill>
                  <a:schemeClr val="bg1"/>
                </a:solidFill>
              </a:rPr>
              <a:t>LEARN</a:t>
            </a:r>
          </a:p>
        </p:txBody>
      </p:sp>
      <p:sp>
        <p:nvSpPr>
          <p:cNvPr id="47" name="Rectangle 46"/>
          <p:cNvSpPr/>
          <p:nvPr/>
        </p:nvSpPr>
        <p:spPr>
          <a:xfrm rot="17934860">
            <a:off x="1126997" y="2792646"/>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48" name="Rectangle 47"/>
          <p:cNvSpPr/>
          <p:nvPr/>
        </p:nvSpPr>
        <p:spPr>
          <a:xfrm>
            <a:off x="1892869" y="3665658"/>
            <a:ext cx="819455" cy="246221"/>
          </a:xfrm>
          <a:prstGeom prst="rect">
            <a:avLst/>
          </a:prstGeom>
        </p:spPr>
        <p:txBody>
          <a:bodyPr wrap="none">
            <a:spAutoFit/>
          </a:bodyPr>
          <a:lstStyle/>
          <a:p>
            <a:pPr lvl="0"/>
            <a:r>
              <a:rPr lang="en-US" sz="1000" b="1" dirty="0">
                <a:solidFill>
                  <a:schemeClr val="bg1"/>
                </a:solidFill>
              </a:rPr>
              <a:t>CONNECT</a:t>
            </a:r>
          </a:p>
        </p:txBody>
      </p:sp>
      <p:sp>
        <p:nvSpPr>
          <p:cNvPr id="10" name="Rectangle 9"/>
          <p:cNvSpPr/>
          <p:nvPr/>
        </p:nvSpPr>
        <p:spPr>
          <a:xfrm>
            <a:off x="5140409" y="2622240"/>
            <a:ext cx="3085552" cy="1169551"/>
          </a:xfrm>
          <a:prstGeom prst="rect">
            <a:avLst/>
          </a:prstGeom>
        </p:spPr>
        <p:txBody>
          <a:bodyPr wrap="square">
            <a:spAutoFit/>
          </a:bodyPr>
          <a:lstStyle/>
          <a:p>
            <a:r>
              <a:rPr lang="en-US" sz="1400" b="1" dirty="0">
                <a:solidFill>
                  <a:srgbClr val="727365"/>
                </a:solidFill>
              </a:rPr>
              <a:t>CONNECT</a:t>
            </a:r>
            <a:r>
              <a:rPr lang="en-US" sz="1400" dirty="0">
                <a:solidFill>
                  <a:srgbClr val="727365"/>
                </a:solidFill>
              </a:rPr>
              <a:t> - </a:t>
            </a:r>
            <a:r>
              <a:rPr lang="en-US" sz="1400" b="0" dirty="0">
                <a:solidFill>
                  <a:schemeClr val="tx1"/>
                </a:solidFill>
                <a:latin typeface="Arial" panose="020B0604020202020204" pitchFamily="34" charset="0"/>
                <a:cs typeface="Arial" panose="020B0604020202020204" pitchFamily="34" charset="0"/>
              </a:rPr>
              <a:t>Be a reliable community member, promote strong peer bonds and a sense of team unity, demonstrate concern for each other</a:t>
            </a:r>
            <a:endParaRPr lang="en-US" sz="1400" dirty="0"/>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138" y="2866355"/>
            <a:ext cx="483364" cy="46294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29" y="4096719"/>
            <a:ext cx="465422" cy="445756"/>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4512" y="1590427"/>
            <a:ext cx="557989" cy="565344"/>
          </a:xfrm>
          <a:prstGeom prst="rect">
            <a:avLst/>
          </a:prstGeom>
        </p:spPr>
      </p:pic>
      <p:sp>
        <p:nvSpPr>
          <p:cNvPr id="4" name="Content Placeholder 3">
            <a:extLst>
              <a:ext uri="{FF2B5EF4-FFF2-40B4-BE49-F238E27FC236}">
                <a16:creationId xmlns:a16="http://schemas.microsoft.com/office/drawing/2014/main" id="{F2AD0D28-C2C8-B257-8D6B-B8C288124216}"/>
              </a:ext>
            </a:extLst>
          </p:cNvPr>
          <p:cNvSpPr>
            <a:spLocks noGrp="1"/>
          </p:cNvSpPr>
          <p:nvPr>
            <p:ph idx="1"/>
          </p:nvPr>
        </p:nvSpPr>
        <p:spPr>
          <a:xfrm>
            <a:off x="1059359" y="5301980"/>
            <a:ext cx="7781475" cy="653743"/>
          </a:xfrm>
        </p:spPr>
        <p:txBody>
          <a:bodyPr/>
          <a:lstStyle/>
          <a:p>
            <a:pPr marR="0" lvl="0" algn="l" defTabSz="914400" rtl="0" eaLnBrk="0" fontAlgn="base" latinLnBrk="0" hangingPunct="0">
              <a:lnSpc>
                <a:spcPct val="100000"/>
              </a:lnSpc>
              <a:spcBef>
                <a:spcPct val="0"/>
              </a:spcBef>
              <a:spcAft>
                <a:spcPts val="600"/>
              </a:spcAft>
              <a:buClrTx/>
              <a:buSzTx/>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can tap into other tactics and/or draw upon personal values to help you overcome potential discomfort in using one of the stigma-fighting tactics.</a:t>
            </a:r>
          </a:p>
        </p:txBody>
      </p:sp>
      <p:sp>
        <p:nvSpPr>
          <p:cNvPr id="6" name="Slide Number Placeholder 5">
            <a:extLst>
              <a:ext uri="{FF2B5EF4-FFF2-40B4-BE49-F238E27FC236}">
                <a16:creationId xmlns:a16="http://schemas.microsoft.com/office/drawing/2014/main" id="{E28FE838-C011-14FA-5AFF-6EF156B43DEF}"/>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Tree>
    <p:extLst>
      <p:ext uri="{BB962C8B-B14F-4D97-AF65-F5344CB8AC3E}">
        <p14:creationId xmlns:p14="http://schemas.microsoft.com/office/powerpoint/2010/main" val="2980757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8722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Part 1</a:t>
            </a:r>
          </a:p>
        </p:txBody>
      </p:sp>
      <p:pic>
        <p:nvPicPr>
          <p:cNvPr id="10" name="Picture 9">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15"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33696" y="2247712"/>
            <a:ext cx="981359" cy="400110"/>
          </a:xfrm>
          <a:prstGeom prst="rect">
            <a:avLst/>
          </a:prstGeom>
        </p:spPr>
        <p:txBody>
          <a:bodyPr wrap="none">
            <a:spAutoFit/>
          </a:bodyPr>
          <a:lstStyle/>
          <a:p>
            <a:r>
              <a:rPr lang="en-US" sz="2000" b="1" dirty="0">
                <a:solidFill>
                  <a:schemeClr val="bg1"/>
                </a:solidFill>
              </a:rPr>
              <a:t>Part 1:</a:t>
            </a:r>
            <a:endParaRPr lang="en-US" sz="2000" dirty="0">
              <a:solidFill>
                <a:schemeClr val="bg1"/>
              </a:solidFill>
            </a:endParaRPr>
          </a:p>
        </p:txBody>
      </p:sp>
      <p:sp>
        <p:nvSpPr>
          <p:cNvPr id="17" name="Rectangle 16"/>
          <p:cNvSpPr/>
          <p:nvPr/>
        </p:nvSpPr>
        <p:spPr>
          <a:xfrm>
            <a:off x="2497092" y="2372139"/>
            <a:ext cx="5229860" cy="2031325"/>
          </a:xfrm>
          <a:prstGeom prst="rect">
            <a:avLst/>
          </a:prstGeom>
        </p:spPr>
        <p:txBody>
          <a:bodyPr wrap="square">
            <a:spAutoFit/>
          </a:bodyPr>
          <a:lstStyle/>
          <a:p>
            <a:pPr>
              <a:spcBef>
                <a:spcPts val="600"/>
              </a:spcBef>
            </a:pPr>
            <a:r>
              <a:rPr lang="en-US" sz="1800" kern="1200" dirty="0">
                <a:solidFill>
                  <a:schemeClr val="dk1"/>
                </a:solidFill>
                <a:effectLst/>
                <a:latin typeface="Arial" panose="020B0604020202020204" pitchFamily="34" charset="0"/>
                <a:ea typeface="+mn-ea"/>
                <a:cs typeface="Arial" panose="020B0604020202020204" pitchFamily="34" charset="0"/>
              </a:rPr>
              <a:t>While attending a local BBQ, you are sitting at a picnic table with several of your friends. The conversation turns onto the topic of a local teenager who attempted suicide. It starts out as being compassionate, but changes to be about how weak and selfish a person must be to try something so awful.</a:t>
            </a:r>
          </a:p>
        </p:txBody>
      </p:sp>
      <p:sp>
        <p:nvSpPr>
          <p:cNvPr id="36" name="Rectangle 35"/>
          <p:cNvSpPr/>
          <p:nvPr/>
        </p:nvSpPr>
        <p:spPr>
          <a:xfrm>
            <a:off x="2580933" y="4757687"/>
            <a:ext cx="4049442" cy="144814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3"/>
          <p:cNvSpPr>
            <a:spLocks noGrp="1"/>
          </p:cNvSpPr>
          <p:nvPr>
            <p:ph idx="1"/>
          </p:nvPr>
        </p:nvSpPr>
        <p:spPr>
          <a:xfrm>
            <a:off x="3406722" y="4773997"/>
            <a:ext cx="3068220" cy="1215324"/>
          </a:xfrm>
        </p:spPr>
        <p:txBody>
          <a:bodyPr/>
          <a:lstStyle/>
          <a:p>
            <a:pPr marR="0" lvl="0" algn="l" defTabSz="914400" rtl="0" eaLnBrk="0" fontAlgn="base" latinLnBrk="0" hangingPunct="0">
              <a:lnSpc>
                <a:spcPct val="100000"/>
              </a:lnSpc>
              <a:spcBef>
                <a:spcPct val="0"/>
              </a:spcBef>
              <a:spcAft>
                <a:spcPts val="600"/>
              </a:spcAft>
              <a:buClrTx/>
              <a:buSzTx/>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might a person with your knowledge of stigma and suicide prevention and intervention do in this situation? </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551" y="4952888"/>
            <a:ext cx="706004" cy="706004"/>
          </a:xfrm>
          <a:prstGeom prst="rect">
            <a:avLst/>
          </a:prstGeom>
        </p:spPr>
      </p:pic>
      <p:sp>
        <p:nvSpPr>
          <p:cNvPr id="13" name="Slide Number Placeholder 5">
            <a:extLst>
              <a:ext uri="{FF2B5EF4-FFF2-40B4-BE49-F238E27FC236}">
                <a16:creationId xmlns:a16="http://schemas.microsoft.com/office/drawing/2014/main" id="{2D385F42-4B9A-CFCC-1F30-44E4428CE79A}"/>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pic>
        <p:nvPicPr>
          <p:cNvPr id="26" name="Picture 25">
            <a:extLst>
              <a:ext uri="{FF2B5EF4-FFF2-40B4-BE49-F238E27FC236}">
                <a16:creationId xmlns:a16="http://schemas.microsoft.com/office/drawing/2014/main" id="{CB5284D5-B36D-BBE9-6B53-C5288ED9FD21}"/>
              </a:ext>
            </a:extLst>
          </p:cNvPr>
          <p:cNvPicPr>
            <a:picLocks noChangeAspect="1"/>
          </p:cNvPicPr>
          <p:nvPr/>
        </p:nvPicPr>
        <p:blipFill>
          <a:blip r:embed="rId5"/>
          <a:stretch>
            <a:fillRect/>
          </a:stretch>
        </p:blipFill>
        <p:spPr>
          <a:xfrm>
            <a:off x="6387026" y="4045905"/>
            <a:ext cx="2316681" cy="2249619"/>
          </a:xfrm>
          <a:prstGeom prst="rect">
            <a:avLst/>
          </a:prstGeom>
        </p:spPr>
      </p:pic>
    </p:spTree>
    <p:extLst>
      <p:ext uri="{BB962C8B-B14F-4D97-AF65-F5344CB8AC3E}">
        <p14:creationId xmlns:p14="http://schemas.microsoft.com/office/powerpoint/2010/main" val="106539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7013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Part 2</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1257046"/>
            <a:ext cx="9150750" cy="5227769"/>
          </a:xfrm>
          <a:prstGeom prst="rect">
            <a:avLst/>
          </a:prstGeom>
          <a:noFill/>
          <a:ln>
            <a:noFill/>
          </a:ln>
        </p:spPr>
      </p:pic>
      <p:sp>
        <p:nvSpPr>
          <p:cNvPr id="9"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233696" y="2247712"/>
            <a:ext cx="981359" cy="400110"/>
          </a:xfrm>
          <a:prstGeom prst="rect">
            <a:avLst/>
          </a:prstGeom>
        </p:spPr>
        <p:txBody>
          <a:bodyPr wrap="none">
            <a:spAutoFit/>
          </a:bodyPr>
          <a:lstStyle/>
          <a:p>
            <a:r>
              <a:rPr lang="en-US" sz="2000" b="1" dirty="0">
                <a:solidFill>
                  <a:schemeClr val="bg1"/>
                </a:solidFill>
              </a:rPr>
              <a:t>Part 2:</a:t>
            </a:r>
            <a:endParaRPr lang="en-US" sz="2000" dirty="0">
              <a:solidFill>
                <a:schemeClr val="bg1"/>
              </a:solidFill>
            </a:endParaRPr>
          </a:p>
        </p:txBody>
      </p:sp>
      <p:sp>
        <p:nvSpPr>
          <p:cNvPr id="11" name="Rectangle 10"/>
          <p:cNvSpPr/>
          <p:nvPr/>
        </p:nvSpPr>
        <p:spPr>
          <a:xfrm>
            <a:off x="2385881" y="2325916"/>
            <a:ext cx="6559676" cy="2308324"/>
          </a:xfrm>
          <a:prstGeom prst="rect">
            <a:avLst/>
          </a:prstGeom>
        </p:spPr>
        <p:txBody>
          <a:bodyPr wrap="square">
            <a:spAutoFit/>
          </a:bodyPr>
          <a:lstStyle/>
          <a:p>
            <a:pPr lvl="0" defTabSz="914400" eaLnBrk="0" fontAlgn="base" hangingPunct="0">
              <a:spcBef>
                <a:spcPct val="0"/>
              </a:spcBef>
              <a:spcAft>
                <a:spcPts val="600"/>
              </a:spcAft>
              <a:defRPr/>
            </a:pPr>
            <a:r>
              <a:rPr lang="en-US" dirty="0">
                <a:latin typeface="Arial" panose="020B0604020202020204" pitchFamily="34" charset="0"/>
                <a:cs typeface="Arial" panose="020B0604020202020204" pitchFamily="34" charset="0"/>
              </a:rPr>
              <a:t>A few moments after you speak up to educate, challenge, and connect with the people at the table on what can bring a person to a suicide attempt, people naturally get up from the table and go their separate ways. In the moment, it seemed that everyone was accepting of your comments and have gone on with the BBQ and all its activities, but you notice that one individual, Sam, has returned to the table and is looking off into the distance away from the gathering. </a:t>
            </a:r>
          </a:p>
        </p:txBody>
      </p:sp>
      <p:sp>
        <p:nvSpPr>
          <p:cNvPr id="13" name="Rectangle 12"/>
          <p:cNvSpPr/>
          <p:nvPr/>
        </p:nvSpPr>
        <p:spPr>
          <a:xfrm>
            <a:off x="2479178" y="4848588"/>
            <a:ext cx="4116337" cy="108905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p:cNvSpPr>
            <a:spLocks noGrp="1"/>
          </p:cNvSpPr>
          <p:nvPr>
            <p:ph idx="1"/>
          </p:nvPr>
        </p:nvSpPr>
        <p:spPr>
          <a:xfrm>
            <a:off x="3273376" y="4969592"/>
            <a:ext cx="3411215" cy="716755"/>
          </a:xfrm>
        </p:spPr>
        <p:txBody>
          <a:bodyPr/>
          <a:lstStyle/>
          <a:p>
            <a:pPr lvl="0">
              <a:spcBef>
                <a:spcPct val="0"/>
              </a:spcBef>
              <a:spcAft>
                <a:spcPts val="600"/>
              </a:spcAft>
              <a:defRPr/>
            </a:pPr>
            <a:r>
              <a:rPr lang="en-US" sz="1800" dirty="0"/>
              <a:t>How could a person use the steps of </a:t>
            </a:r>
            <a:r>
              <a:rPr lang="en-US" sz="1800" b="1" dirty="0"/>
              <a:t>ACE</a:t>
            </a:r>
            <a:r>
              <a:rPr lang="en-US" sz="1800" dirty="0"/>
              <a:t> to check in on Sam?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8384" y="5032944"/>
            <a:ext cx="706004" cy="706004"/>
          </a:xfrm>
          <a:prstGeom prst="rect">
            <a:avLst/>
          </a:prstGeom>
        </p:spPr>
      </p:pic>
      <p:sp>
        <p:nvSpPr>
          <p:cNvPr id="19" name="Slide Number Placeholder 5">
            <a:extLst>
              <a:ext uri="{FF2B5EF4-FFF2-40B4-BE49-F238E27FC236}">
                <a16:creationId xmlns:a16="http://schemas.microsoft.com/office/drawing/2014/main" id="{763EA2EC-5E1F-8D6A-1B28-F4714A3E5777}"/>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pic>
        <p:nvPicPr>
          <p:cNvPr id="21" name="Picture 20">
            <a:extLst>
              <a:ext uri="{FF2B5EF4-FFF2-40B4-BE49-F238E27FC236}">
                <a16:creationId xmlns:a16="http://schemas.microsoft.com/office/drawing/2014/main" id="{3DE560B2-DB49-0ACC-9316-102D9B1033B1}"/>
              </a:ext>
            </a:extLst>
          </p:cNvPr>
          <p:cNvPicPr>
            <a:picLocks noChangeAspect="1"/>
          </p:cNvPicPr>
          <p:nvPr/>
        </p:nvPicPr>
        <p:blipFill>
          <a:blip r:embed="rId5"/>
          <a:stretch>
            <a:fillRect/>
          </a:stretch>
        </p:blipFill>
        <p:spPr>
          <a:xfrm>
            <a:off x="6387026" y="4045905"/>
            <a:ext cx="2316681" cy="2249619"/>
          </a:xfrm>
          <a:prstGeom prst="rect">
            <a:avLst/>
          </a:prstGeom>
        </p:spPr>
      </p:pic>
    </p:spTree>
    <p:extLst>
      <p:ext uri="{BB962C8B-B14F-4D97-AF65-F5344CB8AC3E}">
        <p14:creationId xmlns:p14="http://schemas.microsoft.com/office/powerpoint/2010/main" val="358846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2704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149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Part 3</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9"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233696" y="2247712"/>
            <a:ext cx="981359" cy="400110"/>
          </a:xfrm>
          <a:prstGeom prst="rect">
            <a:avLst/>
          </a:prstGeom>
        </p:spPr>
        <p:txBody>
          <a:bodyPr wrap="none">
            <a:spAutoFit/>
          </a:bodyPr>
          <a:lstStyle/>
          <a:p>
            <a:r>
              <a:rPr lang="en-US" sz="2000" b="1" dirty="0">
                <a:solidFill>
                  <a:schemeClr val="bg1"/>
                </a:solidFill>
              </a:rPr>
              <a:t>Part 3:</a:t>
            </a:r>
            <a:endParaRPr lang="en-US" sz="2000" dirty="0">
              <a:solidFill>
                <a:schemeClr val="bg1"/>
              </a:solidFill>
            </a:endParaRPr>
          </a:p>
        </p:txBody>
      </p:sp>
      <p:sp>
        <p:nvSpPr>
          <p:cNvPr id="11" name="Rectangle 10"/>
          <p:cNvSpPr/>
          <p:nvPr/>
        </p:nvSpPr>
        <p:spPr>
          <a:xfrm>
            <a:off x="2336471" y="2600593"/>
            <a:ext cx="6208363" cy="1477328"/>
          </a:xfrm>
          <a:prstGeom prst="rect">
            <a:avLst/>
          </a:prstGeom>
        </p:spPr>
        <p:txBody>
          <a:bodyPr wrap="square">
            <a:spAutoFit/>
          </a:bodyPr>
          <a:lstStyle/>
          <a:p>
            <a:r>
              <a:rPr lang="en-US" dirty="0"/>
              <a:t>Using the concepts of ACE, through asking questions and actively listening to Sam, you discover that Sam is friends with the teenager’s family. The views spoken by the people at the table have caused Sam to re-experience the anguish from learning about the attempt.</a:t>
            </a:r>
          </a:p>
        </p:txBody>
      </p:sp>
      <p:sp>
        <p:nvSpPr>
          <p:cNvPr id="13" name="Rectangle 12"/>
          <p:cNvSpPr/>
          <p:nvPr/>
        </p:nvSpPr>
        <p:spPr>
          <a:xfrm>
            <a:off x="2417394" y="4594590"/>
            <a:ext cx="3859838" cy="108905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3"/>
          <p:cNvSpPr>
            <a:spLocks noGrp="1"/>
          </p:cNvSpPr>
          <p:nvPr>
            <p:ph idx="1"/>
          </p:nvPr>
        </p:nvSpPr>
        <p:spPr>
          <a:xfrm>
            <a:off x="3197387" y="4707865"/>
            <a:ext cx="2962506" cy="907256"/>
          </a:xfrm>
        </p:spPr>
        <p:txBody>
          <a:bodyPr/>
          <a:lstStyle/>
          <a:p>
            <a:pPr>
              <a:spcAft>
                <a:spcPts val="800"/>
              </a:spcAft>
            </a:pPr>
            <a:r>
              <a:rPr lang="en-US" sz="1800" dirty="0">
                <a:latin typeface="+mj-lt"/>
                <a:ea typeface="Calibri" panose="020F0502020204030204" pitchFamily="34" charset="0"/>
                <a:cs typeface="Times New Roman" panose="02020603050405020304" pitchFamily="18" charset="0"/>
              </a:rPr>
              <a:t>What actions might a person take next to best support Sam?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600" y="4778946"/>
            <a:ext cx="706004" cy="706004"/>
          </a:xfrm>
          <a:prstGeom prst="rect">
            <a:avLst/>
          </a:prstGeom>
        </p:spPr>
      </p:pic>
      <p:sp>
        <p:nvSpPr>
          <p:cNvPr id="19" name="Slide Number Placeholder 5">
            <a:extLst>
              <a:ext uri="{FF2B5EF4-FFF2-40B4-BE49-F238E27FC236}">
                <a16:creationId xmlns:a16="http://schemas.microsoft.com/office/drawing/2014/main" id="{C220F7EA-6DC5-A012-8C14-B601A246B05E}"/>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pic>
        <p:nvPicPr>
          <p:cNvPr id="21" name="Picture 20">
            <a:extLst>
              <a:ext uri="{FF2B5EF4-FFF2-40B4-BE49-F238E27FC236}">
                <a16:creationId xmlns:a16="http://schemas.microsoft.com/office/drawing/2014/main" id="{C1C4E383-32C0-DD69-0414-B57FBA03D368}"/>
              </a:ext>
            </a:extLst>
          </p:cNvPr>
          <p:cNvPicPr>
            <a:picLocks noChangeAspect="1"/>
          </p:cNvPicPr>
          <p:nvPr/>
        </p:nvPicPr>
        <p:blipFill>
          <a:blip r:embed="rId5"/>
          <a:stretch>
            <a:fillRect/>
          </a:stretch>
        </p:blipFill>
        <p:spPr>
          <a:xfrm>
            <a:off x="6387026" y="4045905"/>
            <a:ext cx="2316681" cy="2249619"/>
          </a:xfrm>
          <a:prstGeom prst="rect">
            <a:avLst/>
          </a:prstGeom>
        </p:spPr>
      </p:pic>
    </p:spTree>
    <p:extLst>
      <p:ext uri="{BB962C8B-B14F-4D97-AF65-F5344CB8AC3E}">
        <p14:creationId xmlns:p14="http://schemas.microsoft.com/office/powerpoint/2010/main" val="3590466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2195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Practical Application</a:t>
            </a:r>
          </a:p>
        </p:txBody>
      </p:sp>
      <p:sp>
        <p:nvSpPr>
          <p:cNvPr id="3" name="Rectangle 2"/>
          <p:cNvSpPr/>
          <p:nvPr/>
        </p:nvSpPr>
        <p:spPr>
          <a:xfrm>
            <a:off x="4125660" y="1811339"/>
            <a:ext cx="4220296" cy="923330"/>
          </a:xfrm>
          <a:prstGeom prst="rect">
            <a:avLst/>
          </a:prstGeom>
        </p:spPr>
        <p:txBody>
          <a:bodyPr wrap="square">
            <a:spAutoFit/>
          </a:bodyPr>
          <a:lstStyle/>
          <a:p>
            <a:pPr lvl="0" defTabSz="914400" eaLnBrk="0" fontAlgn="base" hangingPunct="0">
              <a:spcBef>
                <a:spcPct val="0"/>
              </a:spcBef>
              <a:spcAft>
                <a:spcPts val="600"/>
              </a:spcAft>
              <a:defRPr/>
            </a:pPr>
            <a:r>
              <a:rPr lang="en-US" b="1" dirty="0">
                <a:latin typeface="Arial" panose="020B0604020202020204" pitchFamily="34" charset="0"/>
                <a:cs typeface="Arial" panose="020B0604020202020204" pitchFamily="34" charset="0"/>
              </a:rPr>
              <a:t>What specific actions will you take to fight stigma inside your family or local community?</a:t>
            </a:r>
          </a:p>
        </p:txBody>
      </p:sp>
      <p:sp>
        <p:nvSpPr>
          <p:cNvPr id="4" name="Rectangle 3"/>
          <p:cNvSpPr/>
          <p:nvPr/>
        </p:nvSpPr>
        <p:spPr>
          <a:xfrm>
            <a:off x="4510216" y="2869541"/>
            <a:ext cx="4035267" cy="2215991"/>
          </a:xfrm>
          <a:prstGeom prst="rect">
            <a:avLst/>
          </a:prstGeom>
        </p:spPr>
        <p:txBody>
          <a:bodyPr wrap="square">
            <a:spAutoFit/>
          </a:bodyPr>
          <a:lstStyle/>
          <a:p>
            <a:pPr marL="285750" indent="-285750">
              <a:spcBef>
                <a:spcPts val="1200"/>
              </a:spcBef>
              <a:buFont typeface="Arial" panose="020B0604020202020204" pitchFamily="34" charset="0"/>
              <a:buChar char="•"/>
            </a:pP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Fighting stigma within one’s family or fighting public stigma often starts with taking a pause to look inward.</a:t>
            </a:r>
          </a:p>
          <a:p>
            <a:pPr marL="285750" indent="-285750">
              <a:spcBef>
                <a:spcPts val="1200"/>
              </a:spcBef>
              <a:buFont typeface="Arial" panose="020B0604020202020204" pitchFamily="34" charset="0"/>
              <a:buChar char="•"/>
            </a:pP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During challenging times, draw on your personal values (or Army Values) for motivation to engage in stigma-reducing behaviors and in the ACE process.</a:t>
            </a:r>
            <a:endParaRPr lang="en-US" sz="1600" dirty="0"/>
          </a:p>
        </p:txBody>
      </p:sp>
      <p:grpSp>
        <p:nvGrpSpPr>
          <p:cNvPr id="10" name="Group 9"/>
          <p:cNvGrpSpPr/>
          <p:nvPr/>
        </p:nvGrpSpPr>
        <p:grpSpPr>
          <a:xfrm>
            <a:off x="-234949" y="1377716"/>
            <a:ext cx="7541730" cy="4245757"/>
            <a:chOff x="1" y="2293573"/>
            <a:chExt cx="7541730" cy="424575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93573"/>
              <a:ext cx="7541730" cy="424575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573" y="5187264"/>
              <a:ext cx="736097" cy="70499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339" y="3572397"/>
              <a:ext cx="773657" cy="74096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974" y="3285401"/>
              <a:ext cx="892736" cy="904504"/>
            </a:xfrm>
            <a:prstGeom prst="rect">
              <a:avLst/>
            </a:prstGeom>
          </p:spPr>
        </p:pic>
        <p:sp>
          <p:nvSpPr>
            <p:cNvPr id="18" name="Rectangle 17"/>
            <p:cNvSpPr/>
            <p:nvPr/>
          </p:nvSpPr>
          <p:spPr>
            <a:xfrm rot="3592984">
              <a:off x="2788853" y="3860408"/>
              <a:ext cx="627095" cy="246221"/>
            </a:xfrm>
            <a:prstGeom prst="rect">
              <a:avLst/>
            </a:prstGeom>
          </p:spPr>
          <p:txBody>
            <a:bodyPr wrap="none">
              <a:spAutoFit/>
            </a:bodyPr>
            <a:lstStyle/>
            <a:p>
              <a:pPr lvl="0"/>
              <a:r>
                <a:rPr lang="en-US" sz="1000" b="1" dirty="0">
                  <a:solidFill>
                    <a:schemeClr val="bg1"/>
                  </a:solidFill>
                </a:rPr>
                <a:t>LEARN</a:t>
              </a:r>
            </a:p>
          </p:txBody>
        </p:sp>
        <p:sp>
          <p:nvSpPr>
            <p:cNvPr id="19" name="Rectangle 18"/>
            <p:cNvSpPr/>
            <p:nvPr/>
          </p:nvSpPr>
          <p:spPr>
            <a:xfrm rot="17934860">
              <a:off x="1368297" y="4047745"/>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20" name="Rectangle 19"/>
            <p:cNvSpPr/>
            <p:nvPr/>
          </p:nvSpPr>
          <p:spPr>
            <a:xfrm>
              <a:off x="2172269" y="5035057"/>
              <a:ext cx="819455" cy="246221"/>
            </a:xfrm>
            <a:prstGeom prst="rect">
              <a:avLst/>
            </a:prstGeom>
          </p:spPr>
          <p:txBody>
            <a:bodyPr wrap="none">
              <a:spAutoFit/>
            </a:bodyPr>
            <a:lstStyle/>
            <a:p>
              <a:pPr lvl="0"/>
              <a:r>
                <a:rPr lang="en-US" sz="1000" b="1" dirty="0">
                  <a:solidFill>
                    <a:schemeClr val="bg1"/>
                  </a:solidFill>
                </a:rPr>
                <a:t>CONNECT</a:t>
              </a:r>
            </a:p>
          </p:txBody>
        </p:sp>
      </p:grpSp>
      <p:sp>
        <p:nvSpPr>
          <p:cNvPr id="2" name="Slide Number Placeholder 5">
            <a:extLst>
              <a:ext uri="{FF2B5EF4-FFF2-40B4-BE49-F238E27FC236}">
                <a16:creationId xmlns:a16="http://schemas.microsoft.com/office/drawing/2014/main" id="{283D406D-5D6C-6D5A-A8C6-72E6F3479875}"/>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Tree>
    <p:extLst>
      <p:ext uri="{BB962C8B-B14F-4D97-AF65-F5344CB8AC3E}">
        <p14:creationId xmlns:p14="http://schemas.microsoft.com/office/powerpoint/2010/main" val="112946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736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752600" y="1523975"/>
            <a:ext cx="5593080" cy="872034"/>
          </a:xfrm>
          <a:prstGeom prst="rect">
            <a:avLst/>
          </a:prstGeom>
          <a:noFill/>
        </p:spPr>
        <p:txBody>
          <a:bodyPr wrap="square" rtlCol="0">
            <a:spAutoFit/>
          </a:bodyPr>
          <a:lstStyle/>
          <a:p>
            <a:pPr algn="ctr">
              <a:lnSpc>
                <a:spcPct val="150000"/>
              </a:lnSpc>
            </a:pPr>
            <a:r>
              <a:rPr lang="en-US" b="1" dirty="0"/>
              <a:t>Fighting stigma helps to lower the risk of suicide;</a:t>
            </a:r>
          </a:p>
          <a:p>
            <a:pPr algn="ctr">
              <a:lnSpc>
                <a:spcPct val="150000"/>
              </a:lnSpc>
            </a:pPr>
            <a:r>
              <a:rPr lang="en-US" b="1" dirty="0"/>
              <a:t>it shows you CARE!</a:t>
            </a:r>
          </a:p>
        </p:txBody>
      </p:sp>
      <p:grpSp>
        <p:nvGrpSpPr>
          <p:cNvPr id="20" name="5"/>
          <p:cNvGrpSpPr/>
          <p:nvPr/>
        </p:nvGrpSpPr>
        <p:grpSpPr>
          <a:xfrm>
            <a:off x="-5080" y="1684800"/>
            <a:ext cx="9144000" cy="4992736"/>
            <a:chOff x="-5080" y="1684800"/>
            <a:chExt cx="9144000" cy="499273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1684800"/>
              <a:ext cx="9144000" cy="4992736"/>
            </a:xfrm>
            <a:prstGeom prst="rect">
              <a:avLst/>
            </a:prstGeom>
          </p:spPr>
        </p:pic>
        <p:sp>
          <p:nvSpPr>
            <p:cNvPr id="16" name="TextBox 15"/>
            <p:cNvSpPr txBox="1"/>
            <p:nvPr/>
          </p:nvSpPr>
          <p:spPr>
            <a:xfrm>
              <a:off x="6868352" y="3449515"/>
              <a:ext cx="1834717" cy="523220"/>
            </a:xfrm>
            <a:prstGeom prst="rect">
              <a:avLst/>
            </a:prstGeom>
            <a:noFill/>
          </p:spPr>
          <p:txBody>
            <a:bodyPr wrap="square" rtlCol="0">
              <a:spAutoFit/>
            </a:bodyPr>
            <a:lstStyle/>
            <a:p>
              <a:pPr algn="ctr"/>
              <a:r>
                <a:rPr lang="en-US" sz="1400" b="1" dirty="0"/>
                <a:t>Lower</a:t>
              </a:r>
            </a:p>
            <a:p>
              <a:pPr algn="ctr"/>
              <a:r>
                <a:rPr lang="en-US" sz="1400" b="1" dirty="0"/>
                <a:t>Suicide Risk</a:t>
              </a:r>
            </a:p>
          </p:txBody>
        </p:sp>
        <p:sp>
          <p:nvSpPr>
            <p:cNvPr id="27" name="Down Arrow 26"/>
            <p:cNvSpPr/>
            <p:nvPr/>
          </p:nvSpPr>
          <p:spPr>
            <a:xfrm>
              <a:off x="7609539" y="3972588"/>
              <a:ext cx="352342" cy="424697"/>
            </a:xfrm>
            <a:prstGeom prst="downArrow">
              <a:avLst/>
            </a:prstGeom>
            <a:solidFill>
              <a:srgbClr val="C2B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B5A3"/>
                </a:solidFill>
              </a:endParaRPr>
            </a:p>
          </p:txBody>
        </p:sp>
      </p:grpSp>
      <p:grpSp>
        <p:nvGrpSpPr>
          <p:cNvPr id="19" name="4"/>
          <p:cNvGrpSpPr/>
          <p:nvPr/>
        </p:nvGrpSpPr>
        <p:grpSpPr>
          <a:xfrm>
            <a:off x="-5080" y="1689880"/>
            <a:ext cx="9144000" cy="4992736"/>
            <a:chOff x="-5080" y="1689880"/>
            <a:chExt cx="9144000" cy="4992736"/>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 y="1689880"/>
              <a:ext cx="9144000" cy="4992736"/>
            </a:xfrm>
            <a:prstGeom prst="rect">
              <a:avLst/>
            </a:prstGeom>
          </p:spPr>
        </p:pic>
        <p:sp>
          <p:nvSpPr>
            <p:cNvPr id="15" name="TextBox 14"/>
            <p:cNvSpPr txBox="1"/>
            <p:nvPr/>
          </p:nvSpPr>
          <p:spPr>
            <a:xfrm>
              <a:off x="5316334" y="3865010"/>
              <a:ext cx="1678021" cy="523220"/>
            </a:xfrm>
            <a:prstGeom prst="rect">
              <a:avLst/>
            </a:prstGeom>
            <a:noFill/>
          </p:spPr>
          <p:txBody>
            <a:bodyPr wrap="square" rtlCol="0">
              <a:spAutoFit/>
            </a:bodyPr>
            <a:lstStyle/>
            <a:p>
              <a:pPr algn="ctr"/>
              <a:r>
                <a:rPr lang="en-US" sz="1400" b="1" dirty="0"/>
                <a:t>Increase</a:t>
              </a:r>
            </a:p>
            <a:p>
              <a:pPr algn="ctr"/>
              <a:r>
                <a:rPr lang="en-US" sz="1400" b="1" dirty="0"/>
                <a:t>Help-Seeking</a:t>
              </a:r>
            </a:p>
          </p:txBody>
        </p:sp>
        <p:sp>
          <p:nvSpPr>
            <p:cNvPr id="30" name="Down Arrow 29"/>
            <p:cNvSpPr/>
            <p:nvPr/>
          </p:nvSpPr>
          <p:spPr>
            <a:xfrm rot="10800000">
              <a:off x="5979173" y="3461296"/>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3"/>
          <p:cNvGrpSpPr/>
          <p:nvPr/>
        </p:nvGrpSpPr>
        <p:grpSpPr>
          <a:xfrm>
            <a:off x="-5080" y="1684800"/>
            <a:ext cx="9144000" cy="4992736"/>
            <a:chOff x="-5080" y="1684800"/>
            <a:chExt cx="9144000" cy="4992736"/>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 y="1684800"/>
              <a:ext cx="9144000" cy="4992736"/>
            </a:xfrm>
            <a:prstGeom prst="rect">
              <a:avLst/>
            </a:prstGeom>
          </p:spPr>
        </p:pic>
        <p:sp>
          <p:nvSpPr>
            <p:cNvPr id="29" name="Down Arrow 28"/>
            <p:cNvSpPr/>
            <p:nvPr/>
          </p:nvSpPr>
          <p:spPr>
            <a:xfrm rot="10800000">
              <a:off x="4474019" y="3442246"/>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685093" y="3874065"/>
              <a:ext cx="1834717" cy="523220"/>
            </a:xfrm>
            <a:prstGeom prst="rect">
              <a:avLst/>
            </a:prstGeom>
            <a:noFill/>
          </p:spPr>
          <p:txBody>
            <a:bodyPr wrap="square" rtlCol="0">
              <a:spAutoFit/>
            </a:bodyPr>
            <a:lstStyle/>
            <a:p>
              <a:pPr algn="ctr"/>
              <a:r>
                <a:rPr lang="en-US" sz="1400" b="1" dirty="0"/>
                <a:t>Improve</a:t>
              </a:r>
            </a:p>
            <a:p>
              <a:pPr algn="ctr"/>
              <a:r>
                <a:rPr lang="en-US" sz="1400" b="1" dirty="0"/>
                <a:t>Cohesion</a:t>
              </a:r>
            </a:p>
          </p:txBody>
        </p:sp>
      </p:grpSp>
      <p:grpSp>
        <p:nvGrpSpPr>
          <p:cNvPr id="10" name="2"/>
          <p:cNvGrpSpPr/>
          <p:nvPr/>
        </p:nvGrpSpPr>
        <p:grpSpPr>
          <a:xfrm>
            <a:off x="0" y="1684800"/>
            <a:ext cx="9144000" cy="4992736"/>
            <a:chOff x="0" y="1684800"/>
            <a:chExt cx="9144000" cy="4992736"/>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84800"/>
              <a:ext cx="9144000" cy="4992736"/>
            </a:xfrm>
            <a:prstGeom prst="rect">
              <a:avLst/>
            </a:prstGeom>
          </p:spPr>
        </p:pic>
        <p:sp>
          <p:nvSpPr>
            <p:cNvPr id="28" name="Down Arrow 27"/>
            <p:cNvSpPr/>
            <p:nvPr/>
          </p:nvSpPr>
          <p:spPr>
            <a:xfrm rot="10800000">
              <a:off x="2886749" y="3416847"/>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45560" y="3885994"/>
              <a:ext cx="1834717" cy="523220"/>
            </a:xfrm>
            <a:prstGeom prst="rect">
              <a:avLst/>
            </a:prstGeom>
            <a:noFill/>
          </p:spPr>
          <p:txBody>
            <a:bodyPr wrap="square" rtlCol="0">
              <a:spAutoFit/>
            </a:bodyPr>
            <a:lstStyle/>
            <a:p>
              <a:pPr algn="ctr"/>
              <a:r>
                <a:rPr lang="en-US" sz="1400" b="1" dirty="0"/>
                <a:t>Improve</a:t>
              </a:r>
            </a:p>
            <a:p>
              <a:pPr algn="ctr"/>
              <a:r>
                <a:rPr lang="en-US" sz="1400" b="1" dirty="0"/>
                <a:t>Trust</a:t>
              </a: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84800"/>
            <a:ext cx="9144000" cy="4992736"/>
          </a:xfrm>
          <a:prstGeom prst="rect">
            <a:avLst/>
          </a:prstGeom>
        </p:spPr>
      </p:pic>
      <p:sp>
        <p:nvSpPr>
          <p:cNvPr id="14" name="TextBox 13"/>
          <p:cNvSpPr txBox="1"/>
          <p:nvPr/>
        </p:nvSpPr>
        <p:spPr>
          <a:xfrm>
            <a:off x="567687" y="3878197"/>
            <a:ext cx="1834716" cy="523220"/>
          </a:xfrm>
          <a:prstGeom prst="rect">
            <a:avLst/>
          </a:prstGeom>
          <a:noFill/>
        </p:spPr>
        <p:txBody>
          <a:bodyPr wrap="square" rtlCol="0">
            <a:spAutoFit/>
          </a:bodyPr>
          <a:lstStyle/>
          <a:p>
            <a:pPr algn="ctr"/>
            <a:r>
              <a:rPr lang="en-US" sz="1400" b="1" dirty="0"/>
              <a:t>Fight</a:t>
            </a:r>
          </a:p>
          <a:p>
            <a:pPr algn="ctr"/>
            <a:r>
              <a:rPr lang="en-US" sz="1400" b="1" dirty="0"/>
              <a:t>Stigma</a:t>
            </a:r>
          </a:p>
        </p:txBody>
      </p:sp>
      <p:sp>
        <p:nvSpPr>
          <p:cNvPr id="22"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and Suicide Prevention</a:t>
            </a:r>
          </a:p>
        </p:txBody>
      </p:sp>
      <p:sp>
        <p:nvSpPr>
          <p:cNvPr id="6" name="Down Arrow 24">
            <a:extLst>
              <a:ext uri="{FF2B5EF4-FFF2-40B4-BE49-F238E27FC236}">
                <a16:creationId xmlns:a16="http://schemas.microsoft.com/office/drawing/2014/main" id="{9F2524F7-AF15-5790-E30B-776BA0043BE6}"/>
              </a:ext>
            </a:extLst>
          </p:cNvPr>
          <p:cNvSpPr/>
          <p:nvPr/>
        </p:nvSpPr>
        <p:spPr>
          <a:xfrm rot="10800000">
            <a:off x="1267203" y="3419880"/>
            <a:ext cx="352342" cy="418632"/>
          </a:xfrm>
          <a:prstGeom prst="downArrow">
            <a:avLst/>
          </a:prstGeom>
          <a:solidFill>
            <a:srgbClr val="C2B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B5A3"/>
              </a:solidFill>
            </a:endParaRPr>
          </a:p>
        </p:txBody>
      </p:sp>
      <p:sp>
        <p:nvSpPr>
          <p:cNvPr id="9" name="Slide Number Placeholder 5">
            <a:extLst>
              <a:ext uri="{FF2B5EF4-FFF2-40B4-BE49-F238E27FC236}">
                <a16:creationId xmlns:a16="http://schemas.microsoft.com/office/drawing/2014/main" id="{A4C51165-ED16-C4A7-618B-FC9EABCB6C36}"/>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Tree>
    <p:extLst>
      <p:ext uri="{BB962C8B-B14F-4D97-AF65-F5344CB8AC3E}">
        <p14:creationId xmlns:p14="http://schemas.microsoft.com/office/powerpoint/2010/main" val="14039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0297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Title 1">
            <a:extLst>
              <a:ext uri="{FF2B5EF4-FFF2-40B4-BE49-F238E27FC236}">
                <a16:creationId xmlns:a16="http://schemas.microsoft.com/office/drawing/2014/main" id="{7C483E95-EE6B-B24A-A9D0-238F712DAF74}"/>
              </a:ext>
            </a:extLst>
          </p:cNvPr>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sp>
        <p:nvSpPr>
          <p:cNvPr id="18" name="TextBox 17">
            <a:extLst>
              <a:ext uri="{FF2B5EF4-FFF2-40B4-BE49-F238E27FC236}">
                <a16:creationId xmlns:a16="http://schemas.microsoft.com/office/drawing/2014/main" id="{7444E307-874B-8D4E-ACE6-6CE39980E0B5}"/>
              </a:ext>
            </a:extLst>
          </p:cNvPr>
          <p:cNvSpPr txBox="1"/>
          <p:nvPr/>
        </p:nvSpPr>
        <p:spPr>
          <a:xfrm>
            <a:off x="2393844" y="5531738"/>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21" name="TextBox 20">
            <a:extLst>
              <a:ext uri="{FF2B5EF4-FFF2-40B4-BE49-F238E27FC236}">
                <a16:creationId xmlns:a16="http://schemas.microsoft.com/office/drawing/2014/main" id="{8407DD8D-37EE-3B96-AB0F-D76586568C02}"/>
              </a:ext>
            </a:extLst>
          </p:cNvPr>
          <p:cNvSpPr txBox="1"/>
          <p:nvPr/>
        </p:nvSpPr>
        <p:spPr>
          <a:xfrm>
            <a:off x="2519067" y="1385091"/>
            <a:ext cx="5847559" cy="1200329"/>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Soldiers, Soldiers’ Circle of Support, fellow DA Civilians, and your own Circle of Support?</a:t>
            </a:r>
          </a:p>
        </p:txBody>
      </p:sp>
      <p:sp>
        <p:nvSpPr>
          <p:cNvPr id="23" name="Rectangle 22">
            <a:extLst>
              <a:ext uri="{FF2B5EF4-FFF2-40B4-BE49-F238E27FC236}">
                <a16:creationId xmlns:a16="http://schemas.microsoft.com/office/drawing/2014/main" id="{82528FB9-E405-66F5-2557-E35CC286E4AE}"/>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C31ABF40-C613-6D24-8512-FFE24DC24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433560" y="2782656"/>
            <a:ext cx="3725942" cy="24915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FC800FFA-BADE-7E20-CACF-612359F6A873}"/>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Tree>
    <p:extLst>
      <p:ext uri="{BB962C8B-B14F-4D97-AF65-F5344CB8AC3E}">
        <p14:creationId xmlns:p14="http://schemas.microsoft.com/office/powerpoint/2010/main" val="1787572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46213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36" y="1269619"/>
            <a:ext cx="9145701" cy="5210762"/>
          </a:xfrm>
          <a:prstGeom prst="rect">
            <a:avLst/>
          </a:prstGeom>
        </p:spPr>
      </p:pic>
      <p:sp>
        <p:nvSpPr>
          <p:cNvPr id="9" name="Title 3"/>
          <p:cNvSpPr>
            <a:spLocks noGrp="1"/>
          </p:cNvSpPr>
          <p:nvPr>
            <p:ph type="title"/>
          </p:nvPr>
        </p:nvSpPr>
        <p:spPr>
          <a:xfrm>
            <a:off x="907207" y="327223"/>
            <a:ext cx="7175586" cy="457200"/>
          </a:xfrm>
        </p:spPr>
        <p:txBody>
          <a:bodyPr/>
          <a:lstStyle/>
          <a:p>
            <a:r>
              <a:rPr lang="en-US" sz="2000" cap="none" dirty="0">
                <a:solidFill>
                  <a:srgbClr val="242021"/>
                </a:solidFill>
              </a:rPr>
              <a:t>Fighting Stigma Makes a Difference</a:t>
            </a:r>
          </a:p>
        </p:txBody>
      </p:sp>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Content Placeholder 2"/>
          <p:cNvSpPr txBox="1">
            <a:spLocks/>
          </p:cNvSpPr>
          <p:nvPr/>
        </p:nvSpPr>
        <p:spPr bwMode="auto">
          <a:xfrm>
            <a:off x="5212080" y="1838616"/>
            <a:ext cx="2585720" cy="4548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are now armed with tactics to fight against stigma and aid the suicide prevention efforts of your family, communities, and the Army.</a:t>
            </a:r>
          </a:p>
          <a:p>
            <a:pPr>
              <a:spcBef>
                <a:spcPts val="600"/>
              </a:spcBef>
              <a:spcAft>
                <a:spcPts val="1200"/>
              </a:spcAft>
            </a:pPr>
            <a:r>
              <a:rPr lang="en-US" sz="1600" dirty="0">
                <a:solidFill>
                  <a:schemeClr val="bg1"/>
                </a:solidFill>
              </a:rPr>
              <a:t>Army policies are changing to be more supportive of Soldiers seeking help, but true change happens at the lowest level.</a:t>
            </a:r>
          </a:p>
          <a:p>
            <a:pPr>
              <a:spcBef>
                <a:spcPts val="600"/>
              </a:spcBef>
              <a:spcAft>
                <a:spcPts val="1200"/>
              </a:spcAft>
            </a:pPr>
            <a:r>
              <a:rPr lang="en-US" sz="1600" dirty="0">
                <a:solidFill>
                  <a:schemeClr val="bg1"/>
                </a:solidFill>
              </a:rPr>
              <a:t>Thank You!</a:t>
            </a:r>
          </a:p>
        </p:txBody>
      </p:sp>
      <p:sp>
        <p:nvSpPr>
          <p:cNvPr id="2" name="Slide Number Placeholder 5">
            <a:extLst>
              <a:ext uri="{FF2B5EF4-FFF2-40B4-BE49-F238E27FC236}">
                <a16:creationId xmlns:a16="http://schemas.microsoft.com/office/drawing/2014/main" id="{E39FB336-55DF-AACC-F746-521C746509E2}"/>
              </a:ext>
            </a:extLst>
          </p:cNvPr>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Tree>
    <p:extLst>
      <p:ext uri="{BB962C8B-B14F-4D97-AF65-F5344CB8AC3E}">
        <p14:creationId xmlns:p14="http://schemas.microsoft.com/office/powerpoint/2010/main" val="1936191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7450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Fighting Stigma</a:t>
            </a:r>
            <a:r>
              <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7" name="Title 1">
            <a:extLst>
              <a:ext uri="{FF2B5EF4-FFF2-40B4-BE49-F238E27FC236}">
                <a16:creationId xmlns:a16="http://schemas.microsoft.com/office/drawing/2014/main" id="{BC6B0CC1-97F7-E267-9101-0EDDDAE07919}"/>
              </a:ext>
            </a:extLst>
          </p:cNvPr>
          <p:cNvSpPr>
            <a:spLocks noGrp="1"/>
          </p:cNvSpPr>
          <p:nvPr>
            <p:ph type="title"/>
          </p:nvPr>
        </p:nvSpPr>
        <p:spPr>
          <a:xfrm>
            <a:off x="2373807" y="159246"/>
            <a:ext cx="5458978" cy="662781"/>
          </a:xfrm>
        </p:spPr>
        <p:txBody>
          <a:bodyPr>
            <a:normAutofit/>
          </a:bodyPr>
          <a:lstStyle/>
          <a:p>
            <a:pPr algn="l"/>
            <a:r>
              <a:rPr lang="en-US" sz="2000" u="none" dirty="0">
                <a:solidFill>
                  <a:schemeClr val="bg1"/>
                </a:solidFill>
              </a:rPr>
              <a:t>Post-Training Survey</a:t>
            </a:r>
          </a:p>
        </p:txBody>
      </p:sp>
      <p:pic>
        <p:nvPicPr>
          <p:cNvPr id="8" name="Picture 7">
            <a:extLst>
              <a:ext uri="{FF2B5EF4-FFF2-40B4-BE49-F238E27FC236}">
                <a16:creationId xmlns:a16="http://schemas.microsoft.com/office/drawing/2014/main" id="{C969AFFF-DB75-4C8F-BA87-939CB9A119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96106" y="1588795"/>
            <a:ext cx="1785938" cy="1785938"/>
          </a:xfrm>
          <a:prstGeom prst="rect">
            <a:avLst/>
          </a:prstGeom>
        </p:spPr>
      </p:pic>
      <p:sp>
        <p:nvSpPr>
          <p:cNvPr id="2" name="TextBox 1">
            <a:extLst>
              <a:ext uri="{FF2B5EF4-FFF2-40B4-BE49-F238E27FC236}">
                <a16:creationId xmlns:a16="http://schemas.microsoft.com/office/drawing/2014/main" id="{7A17E45F-15A5-93F2-54D0-5B8F203636D5}"/>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457E24C-AC3B-EF98-1052-A4F5465A3681}"/>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Fighting Stigma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1761703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99298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67913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84377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6694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14325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645359554"/>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6ECEFNF6QD26-1559382530-25259</_dlc_DocId>
    <_dlc_DocIdUrl xmlns="f8166263-dae4-4a19-bad3-fdbfda6298c2">
      <Url>https://sctgov.sharepoint.us/sites/ARDOperations/_layouts/15/DocIdRedir.aspx?ID=6ECEFNF6QD26-1559382530-25259</Url>
      <Description>6ECEFNF6QD26-1559382530-25259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429F9EC-A59F-4725-877C-CB311CBBAE4E}"/>
</file>

<file path=customXml/itemProps2.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3.xml><?xml version="1.0" encoding="utf-8"?>
<ds:datastoreItem xmlns:ds="http://schemas.openxmlformats.org/officeDocument/2006/customXml" ds:itemID="{8C84A3B1-1753-4CB9-9C6B-1DBE18E4F9BF}">
  <ds:schemaRef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http://purl.org/dc/dcmitype/"/>
    <ds:schemaRef ds:uri="ca16c53e-88c9-43fa-9bf0-655bdbaf3e87"/>
    <ds:schemaRef ds:uri="faaa869e-62be-4e03-86a7-bbbc4e4e8ba9"/>
    <ds:schemaRef ds:uri="http://schemas.microsoft.com/office/2006/metadata/properties"/>
  </ds:schemaRefs>
</ds:datastoreItem>
</file>

<file path=customXml/itemProps4.xml><?xml version="1.0" encoding="utf-8"?>
<ds:datastoreItem xmlns:ds="http://schemas.openxmlformats.org/officeDocument/2006/customXml" ds:itemID="{64699D13-DD4F-417C-A03A-9B8C5FD41C82}"/>
</file>

<file path=docProps/app.xml><?xml version="1.0" encoding="utf-8"?>
<Properties xmlns="http://schemas.openxmlformats.org/officeDocument/2006/extended-properties" xmlns:vt="http://schemas.openxmlformats.org/officeDocument/2006/docPropsVTypes">
  <Template/>
  <TotalTime>65802</TotalTime>
  <Words>10564</Words>
  <Application>Microsoft Office PowerPoint</Application>
  <PresentationFormat>On-screen Show (4:3)</PresentationFormat>
  <Paragraphs>1901</Paragraphs>
  <Slides>43</Slides>
  <Notes>43</Notes>
  <HiddenSlides>27</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Arial 12</vt:lpstr>
      <vt:lpstr>Arial Narrow</vt:lpstr>
      <vt:lpstr>Calibri</vt:lpstr>
      <vt:lpstr>Courier New</vt:lpstr>
      <vt:lpstr>Franklin Gothic Book</vt:lpstr>
      <vt:lpstr>Franklin Gothic Medium</vt:lpstr>
      <vt:lpstr>Garamond</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Fighting Stigma Makes a Difference</vt:lpstr>
      <vt:lpstr>PowerPoint Presentation</vt:lpstr>
      <vt:lpstr>Post-Training Survey</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Start, Amanda</dc:creator>
  <cp:lastModifiedBy>Novosel-Lingat, John Eric M CPT USARMY WRAIR (USA)</cp:lastModifiedBy>
  <cp:revision>2162</cp:revision>
  <cp:lastPrinted>2022-11-03T20:33:38Z</cp:lastPrinted>
  <dcterms:created xsi:type="dcterms:W3CDTF">2019-07-17T17:03:59Z</dcterms:created>
  <dcterms:modified xsi:type="dcterms:W3CDTF">2023-09-18T23:16:56Z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782cb6bd-d19c-4770-bc16-2c1a684faae3</vt:lpwstr>
  </property>
</Properties>
</file>